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7" r:id="rId8"/>
    <p:sldId id="268" r:id="rId9"/>
    <p:sldId id="262" r:id="rId10"/>
    <p:sldId id="263" r:id="rId11"/>
    <p:sldId id="264" r:id="rId12"/>
    <p:sldId id="269" r:id="rId13"/>
    <p:sldId id="265" r:id="rId14"/>
    <p:sldId id="270" r:id="rId15"/>
    <p:sldId id="266" r:id="rId1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mil. Kč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List1!$A$2:$A$24</c:f>
              <c:strCache>
                <c:ptCount val="23"/>
                <c:pt idx="0">
                  <c:v>1999/2000</c:v>
                </c:pt>
                <c:pt idx="1">
                  <c:v>2000/2001</c:v>
                </c:pt>
                <c:pt idx="2">
                  <c:v>2001/2002</c:v>
                </c:pt>
                <c:pt idx="3">
                  <c:v>2002/2003</c:v>
                </c:pt>
                <c:pt idx="4">
                  <c:v>2003/2004</c:v>
                </c:pt>
                <c:pt idx="5">
                  <c:v>2004/2005</c:v>
                </c:pt>
                <c:pt idx="6">
                  <c:v>2005/2006</c:v>
                </c:pt>
                <c:pt idx="7">
                  <c:v>2006/2007</c:v>
                </c:pt>
                <c:pt idx="8">
                  <c:v>2007/2008</c:v>
                </c:pt>
                <c:pt idx="9">
                  <c:v>2008/2009</c:v>
                </c:pt>
                <c:pt idx="10">
                  <c:v>2009/2010</c:v>
                </c:pt>
                <c:pt idx="11">
                  <c:v>2010/2011</c:v>
                </c:pt>
                <c:pt idx="12">
                  <c:v>2011/2012</c:v>
                </c:pt>
                <c:pt idx="13">
                  <c:v>2012/2013</c:v>
                </c:pt>
                <c:pt idx="14">
                  <c:v>2013/2014</c:v>
                </c:pt>
                <c:pt idx="15">
                  <c:v>2014/2015</c:v>
                </c:pt>
                <c:pt idx="16">
                  <c:v>2015/2016</c:v>
                </c:pt>
                <c:pt idx="17">
                  <c:v>2016/2017</c:v>
                </c:pt>
                <c:pt idx="18">
                  <c:v>2017/2018</c:v>
                </c:pt>
                <c:pt idx="19">
                  <c:v>2018/2019</c:v>
                </c:pt>
                <c:pt idx="20">
                  <c:v>2019/2020</c:v>
                </c:pt>
                <c:pt idx="21">
                  <c:v>2020/2021</c:v>
                </c:pt>
                <c:pt idx="22">
                  <c:v>2021/2022</c:v>
                </c:pt>
              </c:strCache>
            </c:strRef>
          </c:cat>
          <c:val>
            <c:numRef>
              <c:f>List1!$B$2:$B$24</c:f>
              <c:numCache>
                <c:formatCode>General</c:formatCode>
                <c:ptCount val="23"/>
                <c:pt idx="0">
                  <c:v>290931</c:v>
                </c:pt>
                <c:pt idx="1">
                  <c:v>256960</c:v>
                </c:pt>
                <c:pt idx="2" formatCode="#,##0">
                  <c:v>246387</c:v>
                </c:pt>
                <c:pt idx="3" formatCode="#,##0">
                  <c:v>185048</c:v>
                </c:pt>
                <c:pt idx="4" formatCode="#,##0">
                  <c:v>284061</c:v>
                </c:pt>
                <c:pt idx="5" formatCode="#,##0">
                  <c:v>342997</c:v>
                </c:pt>
                <c:pt idx="6" formatCode="#,##0">
                  <c:v>508310</c:v>
                </c:pt>
                <c:pt idx="7" formatCode="#,##0">
                  <c:v>295198</c:v>
                </c:pt>
                <c:pt idx="8" formatCode="#,##0">
                  <c:v>356091</c:v>
                </c:pt>
                <c:pt idx="9" formatCode="#,##0">
                  <c:v>479347</c:v>
                </c:pt>
                <c:pt idx="10" formatCode="#,##0">
                  <c:v>426140</c:v>
                </c:pt>
                <c:pt idx="11" formatCode="#,##0">
                  <c:v>376640</c:v>
                </c:pt>
                <c:pt idx="12" formatCode="#,##0">
                  <c:v>254525</c:v>
                </c:pt>
                <c:pt idx="13" formatCode="#,##0">
                  <c:v>371823</c:v>
                </c:pt>
                <c:pt idx="14" formatCode="#,##0">
                  <c:v>132882</c:v>
                </c:pt>
                <c:pt idx="15" formatCode="#,##0">
                  <c:v>184272</c:v>
                </c:pt>
                <c:pt idx="16" formatCode="#,##0">
                  <c:v>209797</c:v>
                </c:pt>
                <c:pt idx="17" formatCode="#,##0">
                  <c:v>284334.52311000001</c:v>
                </c:pt>
                <c:pt idx="18" formatCode="#,##0">
                  <c:v>249301</c:v>
                </c:pt>
                <c:pt idx="19" formatCode="#,##0">
                  <c:v>283745</c:v>
                </c:pt>
                <c:pt idx="20" formatCode="#,##0">
                  <c:v>189674</c:v>
                </c:pt>
                <c:pt idx="21" formatCode="#,##0">
                  <c:v>420333</c:v>
                </c:pt>
                <c:pt idx="22" formatCode="#,##0">
                  <c:v>297000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F-471D-89D3-62CEA786EC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63"/>
        <c:axId val="615393104"/>
        <c:axId val="615393432"/>
      </c:barChart>
      <c:catAx>
        <c:axId val="615393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15393432"/>
        <c:crosses val="autoZero"/>
        <c:auto val="1"/>
        <c:lblAlgn val="ctr"/>
        <c:lblOffset val="100"/>
        <c:noMultiLvlLbl val="0"/>
      </c:catAx>
      <c:valAx>
        <c:axId val="615393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1539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82909938341040701"/>
          <c:y val="7.49290780141844E-2"/>
          <c:w val="8.1790609507144937E-2"/>
          <c:h val="6.89157871223543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9D6D4-319A-432B-B171-900CB39296A5}" type="doc">
      <dgm:prSet loTypeId="urn:microsoft.com/office/officeart/2005/8/layout/radial6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A30E5C-49A0-42D6-B0B7-6B076E045A38}">
      <dgm:prSet phldrT="[Text]" custT="1"/>
      <dgm:spPr/>
      <dgm:t>
        <a:bodyPr/>
        <a:lstStyle/>
        <a:p>
          <a:r>
            <a:rPr lang="cs-CZ" sz="2000" b="1" dirty="0" smtClean="0"/>
            <a:t>Krajský dispečink      724 799 159</a:t>
          </a:r>
          <a:endParaRPr lang="cs-CZ" sz="2000" b="1" dirty="0"/>
        </a:p>
      </dgm:t>
    </dgm:pt>
    <dgm:pt modelId="{60719CD7-7D95-4FE1-BCF3-87FB4D387E15}" type="parTrans" cxnId="{D0D92C7B-06F8-4B5F-B53D-1568A13310B0}">
      <dgm:prSet/>
      <dgm:spPr/>
      <dgm:t>
        <a:bodyPr/>
        <a:lstStyle/>
        <a:p>
          <a:endParaRPr lang="cs-CZ"/>
        </a:p>
      </dgm:t>
    </dgm:pt>
    <dgm:pt modelId="{571AB4B8-A8C4-4169-AC2B-8294CD176CF5}" type="sibTrans" cxnId="{D0D92C7B-06F8-4B5F-B53D-1568A13310B0}">
      <dgm:prSet/>
      <dgm:spPr/>
      <dgm:t>
        <a:bodyPr/>
        <a:lstStyle/>
        <a:p>
          <a:endParaRPr lang="cs-CZ"/>
        </a:p>
      </dgm:t>
    </dgm:pt>
    <dgm:pt modelId="{D23386C8-074B-4056-98AB-645DF0DEEE4F}">
      <dgm:prSet phldrT="[Text]"/>
      <dgm:spPr/>
      <dgm:t>
        <a:bodyPr/>
        <a:lstStyle/>
        <a:p>
          <a:r>
            <a:rPr lang="cs-CZ" dirty="0" smtClean="0"/>
            <a:t>Dispečink oblast BENEŠOV     602 945 571</a:t>
          </a:r>
          <a:endParaRPr lang="cs-CZ" dirty="0"/>
        </a:p>
      </dgm:t>
    </dgm:pt>
    <dgm:pt modelId="{3275A04B-8522-4ECB-BE06-DAFFACB7EBE7}" type="parTrans" cxnId="{BA775FF4-9511-4CA5-B8E8-5C92AE418D2B}">
      <dgm:prSet/>
      <dgm:spPr/>
      <dgm:t>
        <a:bodyPr/>
        <a:lstStyle/>
        <a:p>
          <a:endParaRPr lang="cs-CZ"/>
        </a:p>
      </dgm:t>
    </dgm:pt>
    <dgm:pt modelId="{CE1026DC-8A5A-4FBC-BABE-6223BEEAB557}" type="sibTrans" cxnId="{BA775FF4-9511-4CA5-B8E8-5C92AE418D2B}">
      <dgm:prSet/>
      <dgm:spPr/>
      <dgm:t>
        <a:bodyPr/>
        <a:lstStyle/>
        <a:p>
          <a:endParaRPr lang="cs-CZ"/>
        </a:p>
      </dgm:t>
    </dgm:pt>
    <dgm:pt modelId="{9CA090B7-6BB4-4886-8AD2-36B9AD21082A}">
      <dgm:prSet phldrT="[Text]"/>
      <dgm:spPr/>
      <dgm:t>
        <a:bodyPr/>
        <a:lstStyle/>
        <a:p>
          <a:r>
            <a:rPr lang="cs-CZ" dirty="0" smtClean="0"/>
            <a:t>Dispečink oblast KLADNO     723 353 179</a:t>
          </a:r>
          <a:endParaRPr lang="cs-CZ" dirty="0"/>
        </a:p>
      </dgm:t>
    </dgm:pt>
    <dgm:pt modelId="{823BAC17-1E05-48B3-9727-6DA25B9F753D}" type="parTrans" cxnId="{B146C345-29DC-47AE-8005-61ECA57DE968}">
      <dgm:prSet/>
      <dgm:spPr/>
      <dgm:t>
        <a:bodyPr/>
        <a:lstStyle/>
        <a:p>
          <a:endParaRPr lang="cs-CZ"/>
        </a:p>
      </dgm:t>
    </dgm:pt>
    <dgm:pt modelId="{37DC44C2-BC85-4DD0-89AD-E2A30B1B12E3}" type="sibTrans" cxnId="{B146C345-29DC-47AE-8005-61ECA57DE968}">
      <dgm:prSet/>
      <dgm:spPr/>
      <dgm:t>
        <a:bodyPr/>
        <a:lstStyle/>
        <a:p>
          <a:endParaRPr lang="cs-CZ"/>
        </a:p>
      </dgm:t>
    </dgm:pt>
    <dgm:pt modelId="{D7D577C8-B265-41F0-A89C-971C474E5D81}">
      <dgm:prSet phldrT="[Text]"/>
      <dgm:spPr/>
      <dgm:t>
        <a:bodyPr/>
        <a:lstStyle/>
        <a:p>
          <a:r>
            <a:rPr lang="cs-CZ" dirty="0" smtClean="0"/>
            <a:t>Dispečink oblast KUTNÁ HORA  606 602 287</a:t>
          </a:r>
          <a:endParaRPr lang="cs-CZ" dirty="0"/>
        </a:p>
      </dgm:t>
    </dgm:pt>
    <dgm:pt modelId="{3FACE95C-8131-414A-A23F-6A7AF4AA13A5}" type="parTrans" cxnId="{BD44AE1C-E1FE-47BD-8EBE-247CE41673FB}">
      <dgm:prSet/>
      <dgm:spPr/>
      <dgm:t>
        <a:bodyPr/>
        <a:lstStyle/>
        <a:p>
          <a:endParaRPr lang="cs-CZ"/>
        </a:p>
      </dgm:t>
    </dgm:pt>
    <dgm:pt modelId="{83A2A3A4-2BAE-4FB6-A39D-E480BD0E0F73}" type="sibTrans" cxnId="{BD44AE1C-E1FE-47BD-8EBE-247CE41673FB}">
      <dgm:prSet/>
      <dgm:spPr/>
      <dgm:t>
        <a:bodyPr/>
        <a:lstStyle/>
        <a:p>
          <a:endParaRPr lang="cs-CZ"/>
        </a:p>
      </dgm:t>
    </dgm:pt>
    <dgm:pt modelId="{C0382312-0A01-4A1F-AC20-DD8C458B07DA}">
      <dgm:prSet phldrT="[Text]"/>
      <dgm:spPr/>
      <dgm:t>
        <a:bodyPr/>
        <a:lstStyle/>
        <a:p>
          <a:r>
            <a:rPr lang="cs-CZ" dirty="0" smtClean="0"/>
            <a:t>Dispečink oblast MNICHOVO HRADIŠTĚ   602 739 770</a:t>
          </a:r>
          <a:endParaRPr lang="cs-CZ" dirty="0"/>
        </a:p>
      </dgm:t>
    </dgm:pt>
    <dgm:pt modelId="{5184EBB1-CE2F-4508-A5BD-1ECEDA65F4BB}" type="parTrans" cxnId="{785C2249-E6A1-4527-BE89-24A587B38F5C}">
      <dgm:prSet/>
      <dgm:spPr/>
      <dgm:t>
        <a:bodyPr/>
        <a:lstStyle/>
        <a:p>
          <a:endParaRPr lang="cs-CZ"/>
        </a:p>
      </dgm:t>
    </dgm:pt>
    <dgm:pt modelId="{036D4193-FA03-4B29-A0CE-7AECF7681AA4}" type="sibTrans" cxnId="{785C2249-E6A1-4527-BE89-24A587B38F5C}">
      <dgm:prSet/>
      <dgm:spPr/>
      <dgm:t>
        <a:bodyPr/>
        <a:lstStyle/>
        <a:p>
          <a:endParaRPr lang="cs-CZ"/>
        </a:p>
      </dgm:t>
    </dgm:pt>
    <dgm:pt modelId="{9A44B7BA-905E-41D3-8037-D6437288E792}" type="pres">
      <dgm:prSet presAssocID="{62E9D6D4-319A-432B-B171-900CB39296A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C3EE29-06A9-4462-B289-8280E3064DB7}" type="pres">
      <dgm:prSet presAssocID="{A1A30E5C-49A0-42D6-B0B7-6B076E045A38}" presName="centerShape" presStyleLbl="node0" presStyleIdx="0" presStyleCnt="1" custScaleX="120506" custScaleY="114364"/>
      <dgm:spPr/>
      <dgm:t>
        <a:bodyPr/>
        <a:lstStyle/>
        <a:p>
          <a:endParaRPr lang="cs-CZ"/>
        </a:p>
      </dgm:t>
    </dgm:pt>
    <dgm:pt modelId="{DA085822-0C1F-4F9E-A160-DE1A3B6F1789}" type="pres">
      <dgm:prSet presAssocID="{D23386C8-074B-4056-98AB-645DF0DEEE4F}" presName="node" presStyleLbl="node1" presStyleIdx="0" presStyleCnt="4" custScaleX="119868" custScaleY="1216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E07F70-8750-48D2-B08A-5C99D0D84B85}" type="pres">
      <dgm:prSet presAssocID="{D23386C8-074B-4056-98AB-645DF0DEEE4F}" presName="dummy" presStyleCnt="0"/>
      <dgm:spPr/>
    </dgm:pt>
    <dgm:pt modelId="{002E69D8-F5A9-4F71-AC5C-796AC59AA299}" type="pres">
      <dgm:prSet presAssocID="{CE1026DC-8A5A-4FBC-BABE-6223BEEAB557}" presName="sibTrans" presStyleLbl="sibTrans2D1" presStyleIdx="0" presStyleCnt="4"/>
      <dgm:spPr/>
      <dgm:t>
        <a:bodyPr/>
        <a:lstStyle/>
        <a:p>
          <a:endParaRPr lang="cs-CZ"/>
        </a:p>
      </dgm:t>
    </dgm:pt>
    <dgm:pt modelId="{B32B2686-D71B-4A8E-BB47-9D89FD869A8A}" type="pres">
      <dgm:prSet presAssocID="{9CA090B7-6BB4-4886-8AD2-36B9AD21082A}" presName="node" presStyleLbl="node1" presStyleIdx="1" presStyleCnt="4" custScaleX="115182" custScaleY="1080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3D7918-79CD-49E2-8C7B-71177C1BD6D3}" type="pres">
      <dgm:prSet presAssocID="{9CA090B7-6BB4-4886-8AD2-36B9AD21082A}" presName="dummy" presStyleCnt="0"/>
      <dgm:spPr/>
    </dgm:pt>
    <dgm:pt modelId="{05C05635-CA6B-47B8-8BD9-55237DE24E7B}" type="pres">
      <dgm:prSet presAssocID="{37DC44C2-BC85-4DD0-89AD-E2A30B1B12E3}" presName="sibTrans" presStyleLbl="sibTrans2D1" presStyleIdx="1" presStyleCnt="4"/>
      <dgm:spPr/>
      <dgm:t>
        <a:bodyPr/>
        <a:lstStyle/>
        <a:p>
          <a:endParaRPr lang="cs-CZ"/>
        </a:p>
      </dgm:t>
    </dgm:pt>
    <dgm:pt modelId="{14FCAC0F-3533-4813-B0B9-764A4FCAE1C0}" type="pres">
      <dgm:prSet presAssocID="{D7D577C8-B265-41F0-A89C-971C474E5D81}" presName="node" presStyleLbl="node1" presStyleIdx="2" presStyleCnt="4" custScaleX="122492" custScaleY="11511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50160-C2DF-4775-B6EE-7CA1E36EA2EF}" type="pres">
      <dgm:prSet presAssocID="{D7D577C8-B265-41F0-A89C-971C474E5D81}" presName="dummy" presStyleCnt="0"/>
      <dgm:spPr/>
    </dgm:pt>
    <dgm:pt modelId="{8CE6C7D9-8F53-4D22-8A54-2A129D031346}" type="pres">
      <dgm:prSet presAssocID="{83A2A3A4-2BAE-4FB6-A39D-E480BD0E0F73}" presName="sibTrans" presStyleLbl="sibTrans2D1" presStyleIdx="2" presStyleCnt="4"/>
      <dgm:spPr/>
      <dgm:t>
        <a:bodyPr/>
        <a:lstStyle/>
        <a:p>
          <a:endParaRPr lang="cs-CZ"/>
        </a:p>
      </dgm:t>
    </dgm:pt>
    <dgm:pt modelId="{959A15E0-F645-439E-A3B3-BAC6EEBF0D23}" type="pres">
      <dgm:prSet presAssocID="{C0382312-0A01-4A1F-AC20-DD8C458B07DA}" presName="node" presStyleLbl="node1" presStyleIdx="3" presStyleCnt="4" custScaleX="113811" custScaleY="1203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388C18-F880-4E0A-B6AC-4C7DA06D54EB}" type="pres">
      <dgm:prSet presAssocID="{C0382312-0A01-4A1F-AC20-DD8C458B07DA}" presName="dummy" presStyleCnt="0"/>
      <dgm:spPr/>
    </dgm:pt>
    <dgm:pt modelId="{4E500C5D-C17E-40E2-9D08-C9B77B7BC953}" type="pres">
      <dgm:prSet presAssocID="{036D4193-FA03-4B29-A0CE-7AECF7681AA4}" presName="sibTrans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04F8940A-C4F1-4DF5-8A12-E97FCEC9E5F8}" type="presOf" srcId="{37DC44C2-BC85-4DD0-89AD-E2A30B1B12E3}" destId="{05C05635-CA6B-47B8-8BD9-55237DE24E7B}" srcOrd="0" destOrd="0" presId="urn:microsoft.com/office/officeart/2005/8/layout/radial6"/>
    <dgm:cxn modelId="{25F98D4C-580C-4DA9-AD8B-331C06361F73}" type="presOf" srcId="{C0382312-0A01-4A1F-AC20-DD8C458B07DA}" destId="{959A15E0-F645-439E-A3B3-BAC6EEBF0D23}" srcOrd="0" destOrd="0" presId="urn:microsoft.com/office/officeart/2005/8/layout/radial6"/>
    <dgm:cxn modelId="{DBCD6D8A-CFB7-40E8-A1A2-3BD7BDCE8EB1}" type="presOf" srcId="{D23386C8-074B-4056-98AB-645DF0DEEE4F}" destId="{DA085822-0C1F-4F9E-A160-DE1A3B6F1789}" srcOrd="0" destOrd="0" presId="urn:microsoft.com/office/officeart/2005/8/layout/radial6"/>
    <dgm:cxn modelId="{1EB586D1-7ACC-4AA3-B36C-A23158DA7499}" type="presOf" srcId="{A1A30E5C-49A0-42D6-B0B7-6B076E045A38}" destId="{02C3EE29-06A9-4462-B289-8280E3064DB7}" srcOrd="0" destOrd="0" presId="urn:microsoft.com/office/officeart/2005/8/layout/radial6"/>
    <dgm:cxn modelId="{D1DBF596-3808-4EA6-935F-6D41E62CF955}" type="presOf" srcId="{9CA090B7-6BB4-4886-8AD2-36B9AD21082A}" destId="{B32B2686-D71B-4A8E-BB47-9D89FD869A8A}" srcOrd="0" destOrd="0" presId="urn:microsoft.com/office/officeart/2005/8/layout/radial6"/>
    <dgm:cxn modelId="{BD44AE1C-E1FE-47BD-8EBE-247CE41673FB}" srcId="{A1A30E5C-49A0-42D6-B0B7-6B076E045A38}" destId="{D7D577C8-B265-41F0-A89C-971C474E5D81}" srcOrd="2" destOrd="0" parTransId="{3FACE95C-8131-414A-A23F-6A7AF4AA13A5}" sibTransId="{83A2A3A4-2BAE-4FB6-A39D-E480BD0E0F73}"/>
    <dgm:cxn modelId="{F4AE5B08-C6A4-4477-926B-89FEBC5AAA84}" type="presOf" srcId="{D7D577C8-B265-41F0-A89C-971C474E5D81}" destId="{14FCAC0F-3533-4813-B0B9-764A4FCAE1C0}" srcOrd="0" destOrd="0" presId="urn:microsoft.com/office/officeart/2005/8/layout/radial6"/>
    <dgm:cxn modelId="{D0D92C7B-06F8-4B5F-B53D-1568A13310B0}" srcId="{62E9D6D4-319A-432B-B171-900CB39296A5}" destId="{A1A30E5C-49A0-42D6-B0B7-6B076E045A38}" srcOrd="0" destOrd="0" parTransId="{60719CD7-7D95-4FE1-BCF3-87FB4D387E15}" sibTransId="{571AB4B8-A8C4-4169-AC2B-8294CD176CF5}"/>
    <dgm:cxn modelId="{B146C345-29DC-47AE-8005-61ECA57DE968}" srcId="{A1A30E5C-49A0-42D6-B0B7-6B076E045A38}" destId="{9CA090B7-6BB4-4886-8AD2-36B9AD21082A}" srcOrd="1" destOrd="0" parTransId="{823BAC17-1E05-48B3-9727-6DA25B9F753D}" sibTransId="{37DC44C2-BC85-4DD0-89AD-E2A30B1B12E3}"/>
    <dgm:cxn modelId="{785C2249-E6A1-4527-BE89-24A587B38F5C}" srcId="{A1A30E5C-49A0-42D6-B0B7-6B076E045A38}" destId="{C0382312-0A01-4A1F-AC20-DD8C458B07DA}" srcOrd="3" destOrd="0" parTransId="{5184EBB1-CE2F-4508-A5BD-1ECEDA65F4BB}" sibTransId="{036D4193-FA03-4B29-A0CE-7AECF7681AA4}"/>
    <dgm:cxn modelId="{05C7753F-380B-4720-9544-C1A85A50E7A6}" type="presOf" srcId="{CE1026DC-8A5A-4FBC-BABE-6223BEEAB557}" destId="{002E69D8-F5A9-4F71-AC5C-796AC59AA299}" srcOrd="0" destOrd="0" presId="urn:microsoft.com/office/officeart/2005/8/layout/radial6"/>
    <dgm:cxn modelId="{4C5FEC02-1562-45C9-8351-86C1DA71F656}" type="presOf" srcId="{83A2A3A4-2BAE-4FB6-A39D-E480BD0E0F73}" destId="{8CE6C7D9-8F53-4D22-8A54-2A129D031346}" srcOrd="0" destOrd="0" presId="urn:microsoft.com/office/officeart/2005/8/layout/radial6"/>
    <dgm:cxn modelId="{D29F860A-308C-4367-89B9-F6F9F1DEB74D}" type="presOf" srcId="{62E9D6D4-319A-432B-B171-900CB39296A5}" destId="{9A44B7BA-905E-41D3-8037-D6437288E792}" srcOrd="0" destOrd="0" presId="urn:microsoft.com/office/officeart/2005/8/layout/radial6"/>
    <dgm:cxn modelId="{E123B008-DDAB-43E7-97FA-FE8B928467BD}" type="presOf" srcId="{036D4193-FA03-4B29-A0CE-7AECF7681AA4}" destId="{4E500C5D-C17E-40E2-9D08-C9B77B7BC953}" srcOrd="0" destOrd="0" presId="urn:microsoft.com/office/officeart/2005/8/layout/radial6"/>
    <dgm:cxn modelId="{BA775FF4-9511-4CA5-B8E8-5C92AE418D2B}" srcId="{A1A30E5C-49A0-42D6-B0B7-6B076E045A38}" destId="{D23386C8-074B-4056-98AB-645DF0DEEE4F}" srcOrd="0" destOrd="0" parTransId="{3275A04B-8522-4ECB-BE06-DAFFACB7EBE7}" sibTransId="{CE1026DC-8A5A-4FBC-BABE-6223BEEAB557}"/>
    <dgm:cxn modelId="{45E7036F-2285-4D8E-A085-8607A3F69FFC}" type="presParOf" srcId="{9A44B7BA-905E-41D3-8037-D6437288E792}" destId="{02C3EE29-06A9-4462-B289-8280E3064DB7}" srcOrd="0" destOrd="0" presId="urn:microsoft.com/office/officeart/2005/8/layout/radial6"/>
    <dgm:cxn modelId="{2CACB576-80A3-41F3-B3F6-EF610C6649FA}" type="presParOf" srcId="{9A44B7BA-905E-41D3-8037-D6437288E792}" destId="{DA085822-0C1F-4F9E-A160-DE1A3B6F1789}" srcOrd="1" destOrd="0" presId="urn:microsoft.com/office/officeart/2005/8/layout/radial6"/>
    <dgm:cxn modelId="{5A493CB7-856B-4F75-9EF7-3D5A9ADC1488}" type="presParOf" srcId="{9A44B7BA-905E-41D3-8037-D6437288E792}" destId="{86E07F70-8750-48D2-B08A-5C99D0D84B85}" srcOrd="2" destOrd="0" presId="urn:microsoft.com/office/officeart/2005/8/layout/radial6"/>
    <dgm:cxn modelId="{5056EB5E-35E5-4028-A729-9A1E144C0809}" type="presParOf" srcId="{9A44B7BA-905E-41D3-8037-D6437288E792}" destId="{002E69D8-F5A9-4F71-AC5C-796AC59AA299}" srcOrd="3" destOrd="0" presId="urn:microsoft.com/office/officeart/2005/8/layout/radial6"/>
    <dgm:cxn modelId="{7348FFC7-4AE2-42D0-A9A8-5A35319FE03B}" type="presParOf" srcId="{9A44B7BA-905E-41D3-8037-D6437288E792}" destId="{B32B2686-D71B-4A8E-BB47-9D89FD869A8A}" srcOrd="4" destOrd="0" presId="urn:microsoft.com/office/officeart/2005/8/layout/radial6"/>
    <dgm:cxn modelId="{6346C46F-B400-4770-9436-C915FD99F733}" type="presParOf" srcId="{9A44B7BA-905E-41D3-8037-D6437288E792}" destId="{9F3D7918-79CD-49E2-8C7B-71177C1BD6D3}" srcOrd="5" destOrd="0" presId="urn:microsoft.com/office/officeart/2005/8/layout/radial6"/>
    <dgm:cxn modelId="{D9AED27F-17E9-49D8-AB73-5A9EDF30BCFE}" type="presParOf" srcId="{9A44B7BA-905E-41D3-8037-D6437288E792}" destId="{05C05635-CA6B-47B8-8BD9-55237DE24E7B}" srcOrd="6" destOrd="0" presId="urn:microsoft.com/office/officeart/2005/8/layout/radial6"/>
    <dgm:cxn modelId="{8BEA75B2-CD65-40FE-846F-7FBC940D7936}" type="presParOf" srcId="{9A44B7BA-905E-41D3-8037-D6437288E792}" destId="{14FCAC0F-3533-4813-B0B9-764A4FCAE1C0}" srcOrd="7" destOrd="0" presId="urn:microsoft.com/office/officeart/2005/8/layout/radial6"/>
    <dgm:cxn modelId="{96DB3160-8890-4EC7-AA4B-0BC81DAEE4BE}" type="presParOf" srcId="{9A44B7BA-905E-41D3-8037-D6437288E792}" destId="{BB750160-C2DF-4775-B6EE-7CA1E36EA2EF}" srcOrd="8" destOrd="0" presId="urn:microsoft.com/office/officeart/2005/8/layout/radial6"/>
    <dgm:cxn modelId="{D8FDA72A-8D14-4A7D-B8D3-5ACDA0C31DE6}" type="presParOf" srcId="{9A44B7BA-905E-41D3-8037-D6437288E792}" destId="{8CE6C7D9-8F53-4D22-8A54-2A129D031346}" srcOrd="9" destOrd="0" presId="urn:microsoft.com/office/officeart/2005/8/layout/radial6"/>
    <dgm:cxn modelId="{28A173D3-DF68-4102-A80A-859006EABD81}" type="presParOf" srcId="{9A44B7BA-905E-41D3-8037-D6437288E792}" destId="{959A15E0-F645-439E-A3B3-BAC6EEBF0D23}" srcOrd="10" destOrd="0" presId="urn:microsoft.com/office/officeart/2005/8/layout/radial6"/>
    <dgm:cxn modelId="{F7AB06AC-17F3-4027-8DEA-F94DB84CF266}" type="presParOf" srcId="{9A44B7BA-905E-41D3-8037-D6437288E792}" destId="{FB388C18-F880-4E0A-B6AC-4C7DA06D54EB}" srcOrd="11" destOrd="0" presId="urn:microsoft.com/office/officeart/2005/8/layout/radial6"/>
    <dgm:cxn modelId="{1CA48463-348A-4378-BFAB-35F5E9318D5A}" type="presParOf" srcId="{9A44B7BA-905E-41D3-8037-D6437288E792}" destId="{4E500C5D-C17E-40E2-9D08-C9B77B7BC953}" srcOrd="12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00C5D-C17E-40E2-9D08-C9B77B7BC953}">
      <dsp:nvSpPr>
        <dsp:cNvPr id="0" name=""/>
        <dsp:cNvSpPr/>
      </dsp:nvSpPr>
      <dsp:spPr>
        <a:xfrm>
          <a:off x="1957438" y="691863"/>
          <a:ext cx="4451352" cy="4451352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6C7D9-8F53-4D22-8A54-2A129D031346}">
      <dsp:nvSpPr>
        <dsp:cNvPr id="0" name=""/>
        <dsp:cNvSpPr/>
      </dsp:nvSpPr>
      <dsp:spPr>
        <a:xfrm>
          <a:off x="1957438" y="691863"/>
          <a:ext cx="4451352" cy="4451352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05635-CA6B-47B8-8BD9-55237DE24E7B}">
      <dsp:nvSpPr>
        <dsp:cNvPr id="0" name=""/>
        <dsp:cNvSpPr/>
      </dsp:nvSpPr>
      <dsp:spPr>
        <a:xfrm>
          <a:off x="1957438" y="691863"/>
          <a:ext cx="4451352" cy="4451352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E69D8-F5A9-4F71-AC5C-796AC59AA299}">
      <dsp:nvSpPr>
        <dsp:cNvPr id="0" name=""/>
        <dsp:cNvSpPr/>
      </dsp:nvSpPr>
      <dsp:spPr>
        <a:xfrm>
          <a:off x="1957438" y="691863"/>
          <a:ext cx="4451352" cy="4451352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3EE29-06A9-4462-B289-8280E3064DB7}">
      <dsp:nvSpPr>
        <dsp:cNvPr id="0" name=""/>
        <dsp:cNvSpPr/>
      </dsp:nvSpPr>
      <dsp:spPr>
        <a:xfrm>
          <a:off x="2948514" y="1745865"/>
          <a:ext cx="2469200" cy="2343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Krajský dispečink      724 799 159</a:t>
          </a:r>
          <a:endParaRPr lang="cs-CZ" sz="2000" b="1" kern="1200" dirty="0"/>
        </a:p>
      </dsp:txBody>
      <dsp:txXfrm>
        <a:off x="3310120" y="2089041"/>
        <a:ext cx="1745988" cy="1656997"/>
      </dsp:txXfrm>
    </dsp:sp>
    <dsp:sp modelId="{DA085822-0C1F-4F9E-A160-DE1A3B6F1789}">
      <dsp:nvSpPr>
        <dsp:cNvPr id="0" name=""/>
        <dsp:cNvSpPr/>
      </dsp:nvSpPr>
      <dsp:spPr>
        <a:xfrm>
          <a:off x="3323470" y="-129155"/>
          <a:ext cx="1719289" cy="1745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Dispečink oblast BENEŠOV     602 945 571</a:t>
          </a:r>
          <a:endParaRPr lang="cs-CZ" sz="1500" kern="1200" dirty="0"/>
        </a:p>
      </dsp:txBody>
      <dsp:txXfrm>
        <a:off x="3575254" y="126439"/>
        <a:ext cx="1215721" cy="1234119"/>
      </dsp:txXfrm>
    </dsp:sp>
    <dsp:sp modelId="{B32B2686-D71B-4A8E-BB47-9D89FD869A8A}">
      <dsp:nvSpPr>
        <dsp:cNvPr id="0" name=""/>
        <dsp:cNvSpPr/>
      </dsp:nvSpPr>
      <dsp:spPr>
        <a:xfrm>
          <a:off x="5531117" y="2142756"/>
          <a:ext cx="1652077" cy="15495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Dispečink oblast KLADNO     723 353 179</a:t>
          </a:r>
          <a:endParaRPr lang="cs-CZ" sz="1500" kern="1200" dirty="0"/>
        </a:p>
      </dsp:txBody>
      <dsp:txXfrm>
        <a:off x="5773058" y="2369685"/>
        <a:ext cx="1168195" cy="1095708"/>
      </dsp:txXfrm>
    </dsp:sp>
    <dsp:sp modelId="{14FCAC0F-3533-4813-B0B9-764A4FCAE1C0}">
      <dsp:nvSpPr>
        <dsp:cNvPr id="0" name=""/>
        <dsp:cNvSpPr/>
      </dsp:nvSpPr>
      <dsp:spPr>
        <a:xfrm>
          <a:off x="3304651" y="4265993"/>
          <a:ext cx="1756925" cy="16511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Dispečink oblast KUTNÁ HORA  606 602 287</a:t>
          </a:r>
          <a:endParaRPr lang="cs-CZ" sz="1500" kern="1200" dirty="0"/>
        </a:p>
      </dsp:txBody>
      <dsp:txXfrm>
        <a:off x="3561947" y="4507802"/>
        <a:ext cx="1242333" cy="1167555"/>
      </dsp:txXfrm>
    </dsp:sp>
    <dsp:sp modelId="{959A15E0-F645-439E-A3B3-BAC6EEBF0D23}">
      <dsp:nvSpPr>
        <dsp:cNvPr id="0" name=""/>
        <dsp:cNvSpPr/>
      </dsp:nvSpPr>
      <dsp:spPr>
        <a:xfrm>
          <a:off x="1192867" y="2054101"/>
          <a:ext cx="1632412" cy="17268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Dispečink oblast MNICHOVO HRADIŠTĚ   602 739 770</a:t>
          </a:r>
          <a:endParaRPr lang="cs-CZ" sz="1500" kern="1200" dirty="0"/>
        </a:p>
      </dsp:txBody>
      <dsp:txXfrm>
        <a:off x="1431928" y="2306996"/>
        <a:ext cx="1154290" cy="1221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60724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61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63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4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06703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15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15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9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71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846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880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0F48E9E-FB38-4877-982E-2113C65B4D84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CD952EC-EF9B-4BD6-A255-0D57233208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399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g"/><Relationship Id="rId7" Type="http://schemas.openxmlformats.org/officeDocument/2006/relationships/image" Target="../media/image9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4" y="0"/>
            <a:ext cx="12193464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08906" y="792771"/>
            <a:ext cx="9144000" cy="57262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PŘEHLED SILNIČNÍ SÍTĚ STŘEDOČESKÝ KRAJ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08906" y="1639896"/>
            <a:ext cx="4282316" cy="982116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Silniční síť silnic II. a </a:t>
            </a:r>
            <a:r>
              <a:rPr lang="cs-CZ" sz="2800" b="1" dirty="0" err="1" smtClean="0">
                <a:solidFill>
                  <a:srgbClr val="FF0000"/>
                </a:solidFill>
              </a:rPr>
              <a:t>III.třídy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8 616,333 km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589204" y="3896900"/>
            <a:ext cx="2446767" cy="9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</a:rPr>
              <a:t>Silnice II. třídy </a:t>
            </a:r>
          </a:p>
          <a:p>
            <a:r>
              <a:rPr lang="cs-CZ" sz="2800" dirty="0" smtClean="0"/>
              <a:t>2 387,279 km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262806" y="5319132"/>
            <a:ext cx="24086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F0"/>
                </a:solidFill>
              </a:rPr>
              <a:t>Silnice </a:t>
            </a:r>
            <a:r>
              <a:rPr lang="cs-CZ" sz="2800" b="1" dirty="0" err="1" smtClean="0">
                <a:solidFill>
                  <a:srgbClr val="00B0F0"/>
                </a:solidFill>
              </a:rPr>
              <a:t>III.třídy</a:t>
            </a:r>
            <a:endParaRPr lang="cs-CZ" sz="2800" b="1" dirty="0" smtClean="0">
              <a:solidFill>
                <a:srgbClr val="00B0F0"/>
              </a:solidFill>
            </a:endParaRPr>
          </a:p>
          <a:p>
            <a:r>
              <a:rPr lang="cs-CZ" sz="2800" dirty="0" smtClean="0"/>
              <a:t>6 229,054 km</a:t>
            </a:r>
            <a:endParaRPr lang="cs-CZ" sz="28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2" y="182446"/>
            <a:ext cx="2202209" cy="550552"/>
          </a:xfrm>
          <a:prstGeom prst="rect">
            <a:avLst/>
          </a:prstGeom>
        </p:spPr>
      </p:pic>
      <p:pic>
        <p:nvPicPr>
          <p:cNvPr id="8" name="Picture 21" descr="small_logo_stredoceskeho_kraj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104" y="182446"/>
            <a:ext cx="3111996" cy="550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2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Vyhlašované stupně pohotovosti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490353" y="3388321"/>
            <a:ext cx="30222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II. Stupeň pohotovosti</a:t>
            </a:r>
            <a:r>
              <a:rPr kumimoji="0" lang="cs-CZ" altLang="cs-CZ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20143" y="2935862"/>
            <a:ext cx="62582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Stupeň se vyhlašuje podle předpovědi počasí, kdy je možno očekávat noční teploty blížící se bodu mrazu, v nočních a ranních hodinách mlhy, očekávaná možnost údržbové činnosti případně průměrné nasazení mechanizace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2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Vyhlašované stupně pohotovosti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490353" y="3388321"/>
            <a:ext cx="30222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III. Stupeň pohotovosti</a:t>
            </a:r>
            <a:r>
              <a:rPr kumimoji="0" lang="cs-CZ" altLang="cs-CZ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106387" y="3111322"/>
            <a:ext cx="62582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Stupeň se vyhlašuje podle předpovědi počasí, kdy se dá očekávat nasazení všech plánovaných pracovníků a mechanismů na údržbových okruzích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04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Vyhlašovaní kalamitního stavu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71600" y="1987034"/>
            <a:ext cx="30222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Svolání operačního štábu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959774" y="1525369"/>
            <a:ext cx="62582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Zimní kalamita je takový stav silniční sítě, který není možno k zajištění sjízdnosti zmírnit v časových limitech daných pro jednotlivá pořadí důležitosti silnic při nasazení kapacit určených rozpisem OP ZÚ a jestliže tento stav neumožňuje sjízdnost běžným dopravním prostředkům.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959774" y="3002697"/>
            <a:ext cx="57677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 smyslu §26 odst. 5 zákona č. 13/1997 Sb.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Vánice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Dlouhodobé intenzivní sněžení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Vznik souvislé námrazy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Mlhy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Oblevy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Mrznoucí déšť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Vichřice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Povodně a přívalové vody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Jiné obdobné povětrnostní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1278" y="234538"/>
            <a:ext cx="4203866" cy="82236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Spojení s nepřetržitou službou </a:t>
            </a:r>
            <a:endParaRPr lang="cs-CZ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467471705"/>
              </p:ext>
            </p:extLst>
          </p:nvPr>
        </p:nvGraphicFramePr>
        <p:xfrm>
          <a:off x="3815938" y="645721"/>
          <a:ext cx="8376062" cy="5788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004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513489"/>
            <a:ext cx="9601200" cy="5502166"/>
          </a:xfrm>
        </p:spPr>
        <p:txBody>
          <a:bodyPr/>
          <a:lstStyle/>
          <a:p>
            <a:r>
              <a:rPr lang="cs-CZ" dirty="0" smtClean="0"/>
              <a:t>Oblast Benešov – CMS Sedlčany – změna technologie celého okruhu z inertního posypu na posyp chemický chloridem sodným se skrápěním, jedná se celkem o 43,213 km.       </a:t>
            </a:r>
          </a:p>
          <a:p>
            <a:r>
              <a:rPr lang="cs-CZ" dirty="0" smtClean="0"/>
              <a:t>Oblast </a:t>
            </a:r>
            <a:r>
              <a:rPr lang="cs-CZ" dirty="0" err="1" smtClean="0"/>
              <a:t>M.Hradiště</a:t>
            </a:r>
            <a:r>
              <a:rPr lang="cs-CZ" dirty="0" smtClean="0"/>
              <a:t> – </a:t>
            </a:r>
            <a:r>
              <a:rPr lang="cs-CZ" smtClean="0"/>
              <a:t>beze změny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Oblast Kladno –beze změny</a:t>
            </a:r>
          </a:p>
          <a:p>
            <a:r>
              <a:rPr lang="cs-CZ" dirty="0" smtClean="0"/>
              <a:t>Oblast Kutná Hora – beze změny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Význam změny je především v efektivitě zimní údržby v lokalitách s hustou dopravou      </a:t>
            </a:r>
          </a:p>
          <a:p>
            <a:pPr marL="0" indent="0">
              <a:buNone/>
            </a:pPr>
            <a:r>
              <a:rPr lang="cs-CZ" dirty="0" smtClean="0"/>
              <a:t>      a horšími klimatickými podmínkami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371600" y="378372"/>
            <a:ext cx="781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Změny pro </a:t>
            </a:r>
            <a:r>
              <a:rPr lang="cs-CZ" smtClean="0"/>
              <a:t>ZÚ 2022-23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827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438" y="148443"/>
            <a:ext cx="9199756" cy="6460273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41112" y="5281721"/>
            <a:ext cx="3668751" cy="13269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Děkuji a s přáním krásného dne </a:t>
            </a:r>
          </a:p>
          <a:p>
            <a:pPr marL="0" indent="0">
              <a:buNone/>
            </a:pPr>
            <a:r>
              <a:rPr lang="cs-CZ" dirty="0" smtClean="0"/>
              <a:t>Ing. Aleš Čermák, PhD., MBA, ředitel</a:t>
            </a:r>
            <a:r>
              <a:rPr lang="cs-CZ" sz="1600" i="1" dirty="0"/>
              <a:t> </a:t>
            </a:r>
            <a:endParaRPr lang="cs-CZ" sz="1600" i="1" dirty="0" smtClean="0"/>
          </a:p>
          <a:p>
            <a:pPr marL="0" indent="0">
              <a:buNone/>
            </a:pPr>
            <a:r>
              <a:rPr lang="cs-CZ" dirty="0" smtClean="0"/>
              <a:t>Ing. Milan Peška, náměstek ředitele</a:t>
            </a:r>
          </a:p>
        </p:txBody>
      </p:sp>
    </p:spTree>
    <p:extLst>
      <p:ext uri="{BB962C8B-B14F-4D97-AF65-F5344CB8AC3E}">
        <p14:creationId xmlns:p14="http://schemas.microsoft.com/office/powerpoint/2010/main" val="3227353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0085" y="373101"/>
            <a:ext cx="9365167" cy="14605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Přehled rozsahu a způsobu zajišťování údržby silnic v zimním období 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743481"/>
              </p:ext>
            </p:extLst>
          </p:nvPr>
        </p:nvGraphicFramePr>
        <p:xfrm>
          <a:off x="761998" y="2327430"/>
          <a:ext cx="1070133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7113">
                  <a:extLst>
                    <a:ext uri="{9D8B030D-6E8A-4147-A177-3AD203B41FA5}">
                      <a16:colId xmlns:a16="http://schemas.microsoft.com/office/drawing/2014/main" val="3488624788"/>
                    </a:ext>
                  </a:extLst>
                </a:gridCol>
                <a:gridCol w="3567113">
                  <a:extLst>
                    <a:ext uri="{9D8B030D-6E8A-4147-A177-3AD203B41FA5}">
                      <a16:colId xmlns:a16="http://schemas.microsoft.com/office/drawing/2014/main" val="2017645681"/>
                    </a:ext>
                  </a:extLst>
                </a:gridCol>
                <a:gridCol w="3567113">
                  <a:extLst>
                    <a:ext uri="{9D8B030D-6E8A-4147-A177-3AD203B41FA5}">
                      <a16:colId xmlns:a16="http://schemas.microsoft.com/office/drawing/2014/main" val="2069140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Silnice II. třídy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Silnice III. třídy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154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2438,504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6213,385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8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neudržované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280,574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91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udržované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2438,504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6213,385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22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 </a:t>
                      </a:r>
                      <a:r>
                        <a:rPr lang="cs-CZ" dirty="0" err="1" smtClean="0"/>
                        <a:t>I.pořadí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629,295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25,668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739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 </a:t>
                      </a:r>
                      <a:r>
                        <a:rPr lang="cs-CZ" dirty="0" err="1" smtClean="0"/>
                        <a:t>II.pořadí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1719,688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591,927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751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 </a:t>
                      </a:r>
                      <a:r>
                        <a:rPr lang="cs-CZ" dirty="0" err="1" smtClean="0"/>
                        <a:t>III.pořadí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89,521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5314,864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787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pouze </a:t>
                      </a:r>
                      <a:r>
                        <a:rPr lang="cs-CZ" dirty="0" err="1" smtClean="0"/>
                        <a:t>pluhováním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160,151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333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vlhčenou solí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2204,902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4205,298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531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inertem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233,602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1567,010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358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89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71" y="975954"/>
            <a:ext cx="3911125" cy="276449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22425" y="81094"/>
            <a:ext cx="4553197" cy="743089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Počty mechanismů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6637" y="3872849"/>
            <a:ext cx="1883229" cy="3348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600" dirty="0" smtClean="0"/>
              <a:t>Sněhová fréza - 10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313812" y="633266"/>
            <a:ext cx="1273841" cy="3163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800" dirty="0" smtClean="0"/>
              <a:t>Sypač-198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190668" y="5313629"/>
            <a:ext cx="180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Šípový pluh - 22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295738" y="1084313"/>
            <a:ext cx="1548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Nakladač - 66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737690" y="4023021"/>
            <a:ext cx="2647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Ostatní mechanismy - 52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690" y="4620529"/>
            <a:ext cx="2647665" cy="198574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11" y="4727450"/>
            <a:ext cx="2055587" cy="154169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866" y="3301333"/>
            <a:ext cx="2055587" cy="153942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690" y="1626001"/>
            <a:ext cx="2664662" cy="1998497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472" y="1407619"/>
            <a:ext cx="2403528" cy="1506573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9919437" y="771975"/>
            <a:ext cx="1563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Posypová sůl – 42 643 t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472" y="4013787"/>
            <a:ext cx="2403528" cy="1602351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9919437" y="2978168"/>
            <a:ext cx="1730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Inertní posyp </a:t>
            </a:r>
            <a:r>
              <a:rPr lang="cs-CZ" smtClean="0"/>
              <a:t>– 36 535 </a:t>
            </a:r>
            <a:r>
              <a:rPr lang="cs-CZ" dirty="0" smtClean="0"/>
              <a:t>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69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3920"/>
            <a:ext cx="11222182" cy="1416132"/>
          </a:xfrm>
        </p:spPr>
        <p:txBody>
          <a:bodyPr>
            <a:normAutofit/>
          </a:bodyPr>
          <a:lstStyle/>
          <a:p>
            <a:r>
              <a:rPr lang="cs-CZ" dirty="0" smtClean="0"/>
              <a:t>Finanční rekapitulace nákladů na zimní období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211599"/>
              </p:ext>
            </p:extLst>
          </p:nvPr>
        </p:nvGraphicFramePr>
        <p:xfrm>
          <a:off x="819397" y="1900051"/>
          <a:ext cx="11222182" cy="4721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19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174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b="1" dirty="0"/>
              <a:t>ROZSAH, ZPŮSOB A ČASOVÉ LHŮTY PRO ODSTRAŇOVÁNÍ ZÁVAD VE SJÍZDNOSTI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§ 41</a:t>
            </a:r>
          </a:p>
          <a:p>
            <a:r>
              <a:rPr lang="cs-CZ" b="1" dirty="0"/>
              <a:t>Základní ustanovení</a:t>
            </a:r>
          </a:p>
          <a:p>
            <a:r>
              <a:rPr lang="cs-CZ" b="1" dirty="0"/>
              <a:t>(1)</a:t>
            </a:r>
            <a:r>
              <a:rPr lang="cs-CZ" dirty="0"/>
              <a:t> Zimní údržbou se podle pořadí důležitosti </a:t>
            </a:r>
            <a:r>
              <a:rPr lang="cs-CZ" b="1" dirty="0">
                <a:solidFill>
                  <a:srgbClr val="FF0000"/>
                </a:solidFill>
              </a:rPr>
              <a:t>zmírňují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závady</a:t>
            </a:r>
            <a:r>
              <a:rPr lang="cs-CZ" dirty="0"/>
              <a:t> vznikající povětrnostními vlivy a podmínkami za zimních situací ve sjízdnosti komunikací a ve schůdnosti místních komunikací a průjezdních úseků silnic.</a:t>
            </a:r>
          </a:p>
          <a:p>
            <a:r>
              <a:rPr lang="cs-CZ" b="1" dirty="0"/>
              <a:t>(2)</a:t>
            </a:r>
            <a:r>
              <a:rPr lang="cs-CZ" dirty="0"/>
              <a:t> Zimní údržba se provádí podle plánu zimní údržby. V obvyklé zimní situaci vlastník (správce) komunikace odstraní nebo alespoň zmírní závady ve sjízdnosti (schůdnosti) komunikace v časových lhůtách stanovených plánem zimní údržby, jehož vzor je uveden v příloze č. 6.</a:t>
            </a:r>
          </a:p>
          <a:p>
            <a:r>
              <a:rPr lang="cs-CZ" b="1" dirty="0"/>
              <a:t>(3)</a:t>
            </a:r>
            <a:r>
              <a:rPr lang="cs-CZ" dirty="0"/>
              <a:t> Opatření před zahájením zimní údržby a přehled technologií používaných v zimní údržbě jsou podrobně uvedeny v příloze č. 7, vzor deníku o zimní údržbě a způsob jejího vyhodnocení jsou uvedeny v příloze č. 8.</a:t>
            </a:r>
          </a:p>
          <a:p>
            <a:r>
              <a:rPr lang="cs-CZ" b="1" dirty="0"/>
              <a:t>(4)</a:t>
            </a:r>
            <a:r>
              <a:rPr lang="cs-CZ" dirty="0"/>
              <a:t> Pro účely této vyhlášky je zimním obdobím doba </a:t>
            </a:r>
            <a:r>
              <a:rPr lang="cs-CZ" b="1" dirty="0">
                <a:solidFill>
                  <a:srgbClr val="0070C0"/>
                </a:solidFill>
              </a:rPr>
              <a:t>od 1. listopadu do 31. března </a:t>
            </a:r>
            <a:r>
              <a:rPr lang="cs-CZ" dirty="0"/>
              <a:t>následujícího roku. V tomto období se provádí zimní údržba podle plánu zimní údržby. Pokud vznikne zimní povětrnostní situace mimo toto období, zmírňují se závady ve sjízdnosti (schůdnosti) komunikace bez zbytečných odkladů přiměřeně k vzniklé situaci.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1826" y="1567543"/>
            <a:ext cx="4500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 smyslu Vyhlášky </a:t>
            </a:r>
            <a:r>
              <a:rPr lang="cs-CZ" dirty="0" err="1" smtClean="0"/>
              <a:t>MDaS</a:t>
            </a:r>
            <a:r>
              <a:rPr lang="cs-CZ" dirty="0" smtClean="0"/>
              <a:t> č. 104/1997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11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8211787" cy="703613"/>
          </a:xfrm>
        </p:spPr>
        <p:txBody>
          <a:bodyPr/>
          <a:lstStyle/>
          <a:p>
            <a:r>
              <a:rPr lang="cs-CZ" dirty="0" smtClean="0"/>
              <a:t>Časové lhůty pro výjezd techniky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70659" y="1894114"/>
            <a:ext cx="109213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§ 45</a:t>
            </a:r>
          </a:p>
          <a:p>
            <a:r>
              <a:rPr lang="cs-CZ" b="1" dirty="0"/>
              <a:t>Lhůty pro zmírňování závad ve sjízdnosti dálnic a silnic</a:t>
            </a:r>
          </a:p>
          <a:p>
            <a:r>
              <a:rPr lang="cs-CZ" b="1" dirty="0"/>
              <a:t>(1)</a:t>
            </a:r>
            <a:r>
              <a:rPr lang="cs-CZ" dirty="0"/>
              <a:t> Správci komunikací zabezpečují zimní údržbu tak, aby pokyn k zahájení příslušného zásahu byl vydán neprodleně po zjištění jeho potřeby a aby </a:t>
            </a:r>
            <a:r>
              <a:rPr lang="cs-CZ" dirty="0" err="1"/>
              <a:t>pluhování</a:t>
            </a:r>
            <a:r>
              <a:rPr lang="cs-CZ" dirty="0"/>
              <a:t> bylo prováděno již v průběhu spadu sněhu a podle potřeby i po jeho skončení.</a:t>
            </a:r>
          </a:p>
          <a:p>
            <a:r>
              <a:rPr lang="cs-CZ" b="1" dirty="0"/>
              <a:t>(2)</a:t>
            </a:r>
            <a:r>
              <a:rPr lang="cs-CZ" dirty="0"/>
              <a:t> Doba od zjištění vzniku závady ve sjízdnosti dálnice nebo silnice do doby výjezdu prvních mechanismů ke zmírnění této závady nesmí být v zimním období delší než 30 minut. Mimo zimní období se závady ve sjízdnosti zmírňují bez průtahů.</a:t>
            </a:r>
          </a:p>
          <a:p>
            <a:r>
              <a:rPr lang="cs-CZ" b="1" dirty="0"/>
              <a:t>(3)</a:t>
            </a:r>
            <a:r>
              <a:rPr lang="cs-CZ" dirty="0"/>
              <a:t> Vlastními výkony posypu musí být zajištěna sjízdnost v těchto časových lhůtách od výjezdu posypových mechanismů:</a:t>
            </a:r>
          </a:p>
          <a:p>
            <a:r>
              <a:rPr lang="cs-CZ" b="1" dirty="0"/>
              <a:t>a)</a:t>
            </a:r>
            <a:r>
              <a:rPr lang="cs-CZ" dirty="0"/>
              <a:t> na dálnicích .... do 2 hodin,</a:t>
            </a:r>
          </a:p>
          <a:p>
            <a:r>
              <a:rPr lang="cs-CZ" b="1" dirty="0"/>
              <a:t>b)</a:t>
            </a:r>
            <a:r>
              <a:rPr lang="cs-CZ" dirty="0"/>
              <a:t> </a:t>
            </a:r>
            <a:r>
              <a:rPr lang="cs-CZ" b="1" dirty="0">
                <a:solidFill>
                  <a:srgbClr val="FF0000"/>
                </a:solidFill>
              </a:rPr>
              <a:t>na silnicích zařazených do I. pořadí .... do 3 hodin,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                                                II</a:t>
            </a:r>
            <a:r>
              <a:rPr lang="cs-CZ" b="1" dirty="0">
                <a:solidFill>
                  <a:srgbClr val="FF0000"/>
                </a:solidFill>
              </a:rPr>
              <a:t>. pořadí .... do 6 hodin,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                                               III</a:t>
            </a:r>
            <a:r>
              <a:rPr lang="cs-CZ" b="1" dirty="0">
                <a:solidFill>
                  <a:srgbClr val="FF0000"/>
                </a:solidFill>
              </a:rPr>
              <a:t>. pořadí .... do 12 hodin.</a:t>
            </a:r>
          </a:p>
          <a:p>
            <a:r>
              <a:rPr lang="cs-CZ" b="1" dirty="0"/>
              <a:t>(4)</a:t>
            </a:r>
            <a:r>
              <a:rPr lang="cs-CZ" dirty="0"/>
              <a:t> Lhůty uvedené v odstavci 3 platí pro dálnice a silnice zařazené do I. pořadí po celých 24 hodin, pro silnice zařazené do II. a III. pořadí po dobu stanovenou v plánu zimní údržby.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6062" y="1496291"/>
            <a:ext cx="3711039" cy="397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Vyhláška </a:t>
            </a:r>
            <a:r>
              <a:rPr lang="cs-CZ" dirty="0" err="1" smtClean="0"/>
              <a:t>MDaS</a:t>
            </a:r>
            <a:r>
              <a:rPr lang="cs-CZ" dirty="0" smtClean="0"/>
              <a:t> č. 104/1997 Sb.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39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9572" y="640967"/>
            <a:ext cx="8625254" cy="808703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Příprava na zimní sezónu – časový harmonogram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044262"/>
            <a:ext cx="9601200" cy="416641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Vyhodnocení výsledků ZÚ předešlé zimní sezóny do 30.4.2022</a:t>
            </a:r>
          </a:p>
          <a:p>
            <a:r>
              <a:rPr lang="cs-CZ" dirty="0" smtClean="0"/>
              <a:t>Příprava podkladů a projednání změn v návrhu OP ZÚ do 30.6.2022</a:t>
            </a:r>
          </a:p>
          <a:p>
            <a:r>
              <a:rPr lang="cs-CZ" dirty="0" smtClean="0"/>
              <a:t>Příprava podkladů a tvorba OP ZÚ 2021 do 25.8.2022</a:t>
            </a:r>
          </a:p>
          <a:p>
            <a:r>
              <a:rPr lang="cs-CZ" dirty="0" smtClean="0"/>
              <a:t>Projednání a vydání vyhlášky o silnicích neudržovaných do 31.8.2022</a:t>
            </a:r>
          </a:p>
          <a:p>
            <a:r>
              <a:rPr lang="cs-CZ" dirty="0" smtClean="0"/>
              <a:t>Projednání a předložení ke schválení řediteli KSÚS do 30.9.2022</a:t>
            </a:r>
          </a:p>
          <a:p>
            <a:r>
              <a:rPr lang="cs-CZ" dirty="0" smtClean="0"/>
              <a:t>Předání ke kontrole a odsouhlasení na OD KÚ do 30.9.2022</a:t>
            </a:r>
          </a:p>
          <a:p>
            <a:r>
              <a:rPr lang="cs-CZ" dirty="0" smtClean="0"/>
              <a:t>Svolání Krajského operačního štábu – k projednání a odsouhlasení OP ZÚ do 31.10.2022</a:t>
            </a:r>
          </a:p>
          <a:p>
            <a:r>
              <a:rPr lang="cs-CZ" dirty="0" smtClean="0"/>
              <a:t>Sestavení rozpisu služeb dispečerských pracovišť</a:t>
            </a:r>
          </a:p>
          <a:p>
            <a:r>
              <a:rPr lang="cs-CZ" dirty="0" smtClean="0"/>
              <a:t>Proškolení dispečerů KSÚS SK do 25.10.2022</a:t>
            </a:r>
          </a:p>
          <a:p>
            <a:r>
              <a:rPr lang="cs-CZ" dirty="0" smtClean="0"/>
              <a:t>Převzetí techniky do stavu připravenosti na ZÚ do 25.10.2022 vč. proškolení pracovníků ZÚ</a:t>
            </a:r>
          </a:p>
          <a:p>
            <a:r>
              <a:rPr lang="cs-CZ" dirty="0" smtClean="0"/>
              <a:t>Vyhlášení stupně ZÚ zpravidla 1.11. </a:t>
            </a:r>
          </a:p>
          <a:p>
            <a:r>
              <a:rPr lang="cs-CZ" dirty="0" smtClean="0"/>
              <a:t>Samotná organizace zimní údržby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46334" y="1325226"/>
            <a:ext cx="9451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/>
              <a:t>Ve smyslu dokumentu KSÚS SK R-Pp-1.1.2- Zpracování Plánu zimní údržby silnic (Hlavní pracovní postupy organizace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417631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6969" y="622103"/>
            <a:ext cx="5978769" cy="1485900"/>
          </a:xfrm>
        </p:spPr>
        <p:txBody>
          <a:bodyPr/>
          <a:lstStyle/>
          <a:p>
            <a:r>
              <a:rPr lang="cs-CZ" dirty="0" smtClean="0"/>
              <a:t>Organizace zimní údržby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3472961"/>
            <a:ext cx="9601200" cy="2725615"/>
          </a:xfrm>
        </p:spPr>
        <p:txBody>
          <a:bodyPr/>
          <a:lstStyle/>
          <a:p>
            <a:r>
              <a:rPr lang="cs-CZ" dirty="0" smtClean="0"/>
              <a:t>Vyhlášení stupně pohotovosti – zástupce vedoucího oblasti, souhlas Ř + N</a:t>
            </a:r>
          </a:p>
          <a:p>
            <a:r>
              <a:rPr lang="cs-CZ" dirty="0" smtClean="0"/>
              <a:t>Kontrola výkonů zimní údržby – dispečer, pojezdový dispečer, CMS</a:t>
            </a:r>
          </a:p>
          <a:p>
            <a:r>
              <a:rPr lang="cs-CZ" dirty="0" smtClean="0"/>
              <a:t>Hlášení o stavu zimní údržby – krajský dispečer</a:t>
            </a:r>
          </a:p>
          <a:p>
            <a:r>
              <a:rPr lang="cs-CZ" dirty="0" smtClean="0"/>
              <a:t>Kontrola fakturačních podkladů - CMS</a:t>
            </a:r>
          </a:p>
          <a:p>
            <a:r>
              <a:rPr lang="cs-CZ" dirty="0" smtClean="0"/>
              <a:t>Výstupy výkonů zimní údržby „sledované ukazatele“ – CMS, zástupce, N</a:t>
            </a:r>
          </a:p>
          <a:p>
            <a:r>
              <a:rPr lang="cs-CZ" dirty="0" smtClean="0"/>
              <a:t> Vyhodnocení zimního období a porovnání nákladů - 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512277" y="1784838"/>
            <a:ext cx="8968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Ve smyslu dokumentu KSÚS SK R-Pp-1.8.1.- Vedení dispečinku, řízení a provádění ZÚ a schváleným OP ZÚ na dané období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66272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Vyhlašované stupně pohotovosti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490353" y="3388321"/>
            <a:ext cx="30222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I. Stupeň pohotovosti</a:t>
            </a:r>
            <a:r>
              <a:rPr kumimoji="0" lang="cs-CZ" altLang="cs-CZ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79521" y="4155016"/>
            <a:ext cx="6068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Stupeň  bude v platnosti vydáním pokynu k zahájení dispečersko-zpravodajské služby do vyhlášení </a:t>
            </a:r>
            <a:r>
              <a:rPr lang="cs-CZ" dirty="0" err="1" smtClean="0"/>
              <a:t>II.stupně</a:t>
            </a:r>
            <a:r>
              <a:rPr lang="cs-CZ" dirty="0" smtClean="0"/>
              <a:t> pohotovosti a od ukončení </a:t>
            </a:r>
            <a:r>
              <a:rPr lang="cs-CZ" dirty="0" err="1" smtClean="0"/>
              <a:t>II.stupně</a:t>
            </a:r>
            <a:r>
              <a:rPr lang="cs-CZ" dirty="0"/>
              <a:t> </a:t>
            </a:r>
            <a:r>
              <a:rPr lang="cs-CZ" dirty="0" smtClean="0"/>
              <a:t>pohotovosti do vydání pokynu k ukončení dispečersko-zpravodajské služby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79521" y="2318345"/>
            <a:ext cx="523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Stupeň se vyhlašuje za ustáleného počasí s nočními teplotami +4°C a více, příznivá předpověď, nepředpokládají se zásahy v zimní údržbě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12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965</TotalTime>
  <Words>706</Words>
  <Application>Microsoft Office PowerPoint</Application>
  <PresentationFormat>Širokoúhlá obrazovka</PresentationFormat>
  <Paragraphs>130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Franklin Gothic Book</vt:lpstr>
      <vt:lpstr>Crop</vt:lpstr>
      <vt:lpstr>PŘEHLED SILNIČNÍ SÍTĚ STŘEDOČESKÝ KRAJ</vt:lpstr>
      <vt:lpstr>Přehled rozsahu a způsobu zajišťování údržby silnic v zimním období </vt:lpstr>
      <vt:lpstr>Počty mechanismů</vt:lpstr>
      <vt:lpstr>Finanční rekapitulace nákladů na zimní období</vt:lpstr>
      <vt:lpstr>ROZSAH, ZPŮSOB A ČASOVÉ LHŮTY PRO ODSTRAŇOVÁNÍ ZÁVAD VE SJÍZDNOSTI </vt:lpstr>
      <vt:lpstr>Časové lhůty pro výjezd techniky </vt:lpstr>
      <vt:lpstr>Příprava na zimní sezónu – časový harmonogram</vt:lpstr>
      <vt:lpstr>Organizace zimní údržby</vt:lpstr>
      <vt:lpstr>Vyhlašované stupně pohotovosti</vt:lpstr>
      <vt:lpstr>Vyhlašované stupně pohotovosti</vt:lpstr>
      <vt:lpstr>Vyhlašované stupně pohotovosti</vt:lpstr>
      <vt:lpstr>Vyhlašovaní kalamitního stavu</vt:lpstr>
      <vt:lpstr>Spojení s nepřetržitou službou 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PŘEHLED SILNIČNÍ SÍTĚ STŘEDOČESKÝ KRAJ</dc:title>
  <dc:creator>Tomáš Račák</dc:creator>
  <cp:lastModifiedBy>Fiala Milan</cp:lastModifiedBy>
  <cp:revision>49</cp:revision>
  <dcterms:created xsi:type="dcterms:W3CDTF">2017-10-24T09:29:54Z</dcterms:created>
  <dcterms:modified xsi:type="dcterms:W3CDTF">2022-10-18T08:37:15Z</dcterms:modified>
</cp:coreProperties>
</file>