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handoutMasterIdLst>
    <p:handoutMasterId r:id="rId10"/>
  </p:handoutMasterIdLst>
  <p:sldIdLst>
    <p:sldId id="256" r:id="rId2"/>
    <p:sldId id="268" r:id="rId3"/>
    <p:sldId id="265" r:id="rId4"/>
    <p:sldId id="267" r:id="rId5"/>
    <p:sldId id="263" r:id="rId6"/>
    <p:sldId id="258" r:id="rId7"/>
    <p:sldId id="261" r:id="rId8"/>
    <p:sldId id="264" r:id="rId9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9794" autoAdjust="0"/>
    <p:restoredTop sz="94660"/>
  </p:normalViewPr>
  <p:slideViewPr>
    <p:cSldViewPr snapToGrid="0">
      <p:cViewPr varScale="1">
        <p:scale>
          <a:sx n="57" d="100"/>
          <a:sy n="57" d="100"/>
        </p:scale>
        <p:origin x="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ura Petr" userId="ac4eea81-a234-4fa3-a1e1-a616cddbe3bb" providerId="ADAL" clId="{DDBA62FB-71CC-4B22-AB04-62B17CFBC3BA}"/>
    <pc:docChg chg="modSld">
      <pc:chgData name="Matura Petr" userId="ac4eea81-a234-4fa3-a1e1-a616cddbe3bb" providerId="ADAL" clId="{DDBA62FB-71CC-4B22-AB04-62B17CFBC3BA}" dt="2022-12-08T21:28:25.030" v="39" actId="20577"/>
      <pc:docMkLst>
        <pc:docMk/>
      </pc:docMkLst>
      <pc:sldChg chg="modSp mod">
        <pc:chgData name="Matura Petr" userId="ac4eea81-a234-4fa3-a1e1-a616cddbe3bb" providerId="ADAL" clId="{DDBA62FB-71CC-4B22-AB04-62B17CFBC3BA}" dt="2022-12-08T21:28:25.030" v="39" actId="20577"/>
        <pc:sldMkLst>
          <pc:docMk/>
          <pc:sldMk cId="1655803658" sldId="263"/>
        </pc:sldMkLst>
        <pc:spChg chg="mod">
          <ac:chgData name="Matura Petr" userId="ac4eea81-a234-4fa3-a1e1-a616cddbe3bb" providerId="ADAL" clId="{DDBA62FB-71CC-4B22-AB04-62B17CFBC3BA}" dt="2022-12-08T21:27:56.746" v="25" actId="207"/>
          <ac:spMkLst>
            <pc:docMk/>
            <pc:sldMk cId="1655803658" sldId="263"/>
            <ac:spMk id="7" creationId="{00000000-0000-0000-0000-000000000000}"/>
          </ac:spMkLst>
        </pc:spChg>
        <pc:spChg chg="mod">
          <ac:chgData name="Matura Petr" userId="ac4eea81-a234-4fa3-a1e1-a616cddbe3bb" providerId="ADAL" clId="{DDBA62FB-71CC-4B22-AB04-62B17CFBC3BA}" dt="2022-12-08T21:28:25.030" v="39" actId="20577"/>
          <ac:spMkLst>
            <pc:docMk/>
            <pc:sldMk cId="1655803658" sldId="263"/>
            <ac:spMk id="9" creationId="{00000000-0000-0000-0000-000000000000}"/>
          </ac:spMkLst>
        </pc:spChg>
      </pc:sldChg>
      <pc:sldChg chg="modSp mod">
        <pc:chgData name="Matura Petr" userId="ac4eea81-a234-4fa3-a1e1-a616cddbe3bb" providerId="ADAL" clId="{DDBA62FB-71CC-4B22-AB04-62B17CFBC3BA}" dt="2022-12-08T21:27:34.445" v="24" actId="207"/>
        <pc:sldMkLst>
          <pc:docMk/>
          <pc:sldMk cId="2409433090" sldId="265"/>
        </pc:sldMkLst>
        <pc:spChg chg="mod">
          <ac:chgData name="Matura Petr" userId="ac4eea81-a234-4fa3-a1e1-a616cddbe3bb" providerId="ADAL" clId="{DDBA62FB-71CC-4B22-AB04-62B17CFBC3BA}" dt="2022-12-08T21:27:34.445" v="24" actId="207"/>
          <ac:spMkLst>
            <pc:docMk/>
            <pc:sldMk cId="2409433090" sldId="265"/>
            <ac:spMk id="9" creationId="{00000000-0000-0000-0000-000000000000}"/>
          </ac:spMkLst>
        </pc:spChg>
      </pc:sldChg>
      <pc:sldChg chg="modSp mod">
        <pc:chgData name="Matura Petr" userId="ac4eea81-a234-4fa3-a1e1-a616cddbe3bb" providerId="ADAL" clId="{DDBA62FB-71CC-4B22-AB04-62B17CFBC3BA}" dt="2022-12-08T21:25:57.811" v="20" actId="20577"/>
        <pc:sldMkLst>
          <pc:docMk/>
          <pc:sldMk cId="1194979675" sldId="268"/>
        </pc:sldMkLst>
        <pc:spChg chg="mod">
          <ac:chgData name="Matura Petr" userId="ac4eea81-a234-4fa3-a1e1-a616cddbe3bb" providerId="ADAL" clId="{DDBA62FB-71CC-4B22-AB04-62B17CFBC3BA}" dt="2022-12-08T21:25:57.811" v="20" actId="20577"/>
          <ac:spMkLst>
            <pc:docMk/>
            <pc:sldMk cId="1194979675" sldId="268"/>
            <ac:spMk id="2" creationId="{00000000-0000-0000-0000-000000000000}"/>
          </ac:spMkLst>
        </pc:spChg>
        <pc:spChg chg="mod">
          <ac:chgData name="Matura Petr" userId="ac4eea81-a234-4fa3-a1e1-a616cddbe3bb" providerId="ADAL" clId="{DDBA62FB-71CC-4B22-AB04-62B17CFBC3BA}" dt="2022-12-08T21:25:37.987" v="2" actId="1076"/>
          <ac:spMkLst>
            <pc:docMk/>
            <pc:sldMk cId="1194979675" sldId="268"/>
            <ac:spMk id="3" creationId="{00000000-0000-0000-0000-000000000000}"/>
          </ac:spMkLst>
        </pc:spChg>
        <pc:graphicFrameChg chg="mod">
          <ac:chgData name="Matura Petr" userId="ac4eea81-a234-4fa3-a1e1-a616cddbe3bb" providerId="ADAL" clId="{DDBA62FB-71CC-4B22-AB04-62B17CFBC3BA}" dt="2022-12-08T21:25:28.531" v="0" actId="1076"/>
          <ac:graphicFrameMkLst>
            <pc:docMk/>
            <pc:sldMk cId="1194979675" sldId="268"/>
            <ac:graphicFrameMk id="4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963F-0FD3-4DB0-A698-3246746A0FDA}" type="datetimeFigureOut">
              <a:rPr lang="cs-CZ" smtClean="0"/>
              <a:t>08.12.2022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0B990-CB0B-4976-9B03-451B0AAFE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587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63464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0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41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2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96027F-7875-4030-9381-8BD8C4F21935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85236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63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02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2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8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5727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013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312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986" y="1317577"/>
            <a:ext cx="10614581" cy="1529320"/>
          </a:xfrm>
        </p:spPr>
        <p:txBody>
          <a:bodyPr/>
          <a:lstStyle/>
          <a:p>
            <a:pPr marL="457200" lvl="1" algn="ctr"/>
            <a:r>
              <a:rPr lang="cs-CZ" sz="3600" b="1" dirty="0">
                <a:solidFill>
                  <a:srgbClr val="002060"/>
                </a:solidFill>
              </a:rPr>
              <a:t>Dozorčí rada KSÚS Středočeského kraje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059980" y="5937078"/>
            <a:ext cx="2393587" cy="861420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14.12.2022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291905" y="3791823"/>
            <a:ext cx="9032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sz="3600" b="1" dirty="0">
                <a:solidFill>
                  <a:srgbClr val="002060"/>
                </a:solidFill>
              </a:rPr>
              <a:t>   Problematika cyklostezek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576850" y="571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345783"/>
              </p:ext>
            </p:extLst>
          </p:nvPr>
        </p:nvGraphicFramePr>
        <p:xfrm>
          <a:off x="838986" y="523630"/>
          <a:ext cx="3453521" cy="879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3990476" imgH="3600000" progId="MSPhotoEd.3">
                  <p:embed/>
                </p:oleObj>
              </mc:Choice>
              <mc:Fallback>
                <p:oleObj r:id="rId2" imgW="13990476" imgH="3600000" progId="MSPhotoEd.3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986" y="523630"/>
                        <a:ext cx="3453521" cy="8798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8075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2322" y="1444083"/>
            <a:ext cx="9601200" cy="1485900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Oddělení</a:t>
            </a:r>
            <a:r>
              <a:rPr lang="cs-CZ" sz="3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cyklostezek a P+R				 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122" y="2653991"/>
            <a:ext cx="9601200" cy="3581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200" b="1" dirty="0">
                <a:solidFill>
                  <a:srgbClr val="002060"/>
                </a:solidFill>
              </a:rPr>
              <a:t>Cyklostezky – projekční příprava, realizace, údržba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b="1" dirty="0">
                <a:solidFill>
                  <a:srgbClr val="002060"/>
                </a:solidFill>
              </a:rPr>
              <a:t>P+R – projekční příprava, realizace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b="1" dirty="0">
                <a:solidFill>
                  <a:srgbClr val="002060"/>
                </a:solidFill>
              </a:rPr>
              <a:t>Veřejná doprava – projekční příprava, realizace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b="1" dirty="0">
                <a:solidFill>
                  <a:srgbClr val="002060"/>
                </a:solidFill>
              </a:rPr>
              <a:t>Označníky – obnova a údržba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988063"/>
              </p:ext>
            </p:extLst>
          </p:nvPr>
        </p:nvGraphicFramePr>
        <p:xfrm>
          <a:off x="392937" y="412118"/>
          <a:ext cx="3453521" cy="879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3990476" imgH="3600000" progId="MSPhotoEd.3">
                  <p:embed/>
                </p:oleObj>
              </mc:Choice>
              <mc:Fallback>
                <p:oleObj r:id="rId3" imgW="13990476" imgH="3600000" progId="MSPhotoEd.3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37" y="412118"/>
                        <a:ext cx="3453521" cy="8798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4979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148226" y="363404"/>
            <a:ext cx="9032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600" b="1" dirty="0">
                <a:solidFill>
                  <a:srgbClr val="002060"/>
                </a:solidFill>
              </a:rPr>
              <a:t>Správa a údržba cyklostezek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576850" y="571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345783"/>
              </p:ext>
            </p:extLst>
          </p:nvPr>
        </p:nvGraphicFramePr>
        <p:xfrm>
          <a:off x="838986" y="523630"/>
          <a:ext cx="3453521" cy="879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3990476" imgH="3600000" progId="MSPhotoEd.3">
                  <p:embed/>
                </p:oleObj>
              </mc:Choice>
              <mc:Fallback>
                <p:oleObj r:id="rId2" imgW="13990476" imgH="3600000" progId="MSPhotoEd.3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986" y="523630"/>
                        <a:ext cx="3453521" cy="8798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1054608" y="1532928"/>
            <a:ext cx="4443984" cy="823912"/>
          </a:xfrm>
        </p:spPr>
        <p:txBody>
          <a:bodyPr/>
          <a:lstStyle/>
          <a:p>
            <a:r>
              <a:rPr lang="cs-CZ" sz="2400" u="sng" dirty="0">
                <a:solidFill>
                  <a:srgbClr val="002060"/>
                </a:solidFill>
              </a:rPr>
              <a:t>Ve správě a údržbě KSÚS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1054608" y="2683415"/>
            <a:ext cx="4663440" cy="3463925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rgbClr val="002060"/>
                </a:solidFill>
              </a:rPr>
              <a:t>Cyklostezka Zeleneč - Lázně Toušeň (2,9km)</a:t>
            </a:r>
          </a:p>
          <a:p>
            <a:r>
              <a:rPr lang="cs-CZ" dirty="0">
                <a:solidFill>
                  <a:srgbClr val="002060"/>
                </a:solidFill>
              </a:rPr>
              <a:t>Cyklostezka Praha – Klecany (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1,75</a:t>
            </a:r>
            <a:r>
              <a:rPr lang="cs-CZ" dirty="0">
                <a:solidFill>
                  <a:srgbClr val="002060"/>
                </a:solidFill>
              </a:rPr>
              <a:t> km)</a:t>
            </a:r>
          </a:p>
          <a:p>
            <a:r>
              <a:rPr lang="cs-CZ" dirty="0">
                <a:solidFill>
                  <a:srgbClr val="002060"/>
                </a:solidFill>
              </a:rPr>
              <a:t>Cyklostezka Horní Bezděkov – Velká Dobrá (0,745 km)</a:t>
            </a:r>
          </a:p>
          <a:p>
            <a:r>
              <a:rPr lang="cs-CZ" dirty="0">
                <a:solidFill>
                  <a:srgbClr val="002060"/>
                </a:solidFill>
              </a:rPr>
              <a:t>Cyklostezka – Kladenská cyklostezka Praha-Hostivice-Kyšice – I. Etapa (4km)</a:t>
            </a:r>
          </a:p>
          <a:p>
            <a:r>
              <a:rPr lang="cs-CZ" dirty="0">
                <a:solidFill>
                  <a:srgbClr val="002060"/>
                </a:solidFill>
              </a:rPr>
              <a:t>Cyklostezka Zbořený Kostelec – Týnec nad Sázavou - lávka  (1,9km) </a:t>
            </a:r>
          </a:p>
          <a:p>
            <a:r>
              <a:rPr lang="cs-CZ" dirty="0">
                <a:solidFill>
                  <a:srgbClr val="002060"/>
                </a:solidFill>
              </a:rPr>
              <a:t>Cyklostezky Kladensko, část Horní Bezděkov - Družec (1,26km)</a:t>
            </a:r>
            <a:br>
              <a:rPr lang="cs-CZ" dirty="0">
                <a:solidFill>
                  <a:srgbClr val="002060"/>
                </a:solidFill>
              </a:rPr>
            </a:br>
            <a:br>
              <a:rPr lang="cs-CZ" dirty="0">
                <a:solidFill>
                  <a:srgbClr val="002060"/>
                </a:solidFill>
              </a:rPr>
            </a:br>
            <a:r>
              <a:rPr lang="cs-CZ" dirty="0">
                <a:solidFill>
                  <a:srgbClr val="002060"/>
                </a:solidFill>
              </a:rPr>
              <a:t>↑celkem km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12,5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km</a:t>
            </a:r>
          </a:p>
          <a:p>
            <a:endParaRPr lang="cs-CZ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3"/>
          </p:nvPr>
        </p:nvSpPr>
        <p:spPr>
          <a:xfrm>
            <a:off x="6525014" y="1745515"/>
            <a:ext cx="4443984" cy="823912"/>
          </a:xfrm>
        </p:spPr>
        <p:txBody>
          <a:bodyPr/>
          <a:lstStyle/>
          <a:p>
            <a:r>
              <a:rPr lang="cs-CZ" sz="2000" u="sng" dirty="0">
                <a:solidFill>
                  <a:srgbClr val="002060"/>
                </a:solidFill>
              </a:rPr>
              <a:t>Běžná údržba na základě partnerských smluv s obcemi</a:t>
            </a:r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4"/>
          </p:nvPr>
        </p:nvSpPr>
        <p:spPr>
          <a:xfrm>
            <a:off x="6525014" y="2683415"/>
            <a:ext cx="4443984" cy="3473545"/>
          </a:xfrm>
        </p:spPr>
        <p:txBody>
          <a:bodyPr>
            <a:noAutofit/>
          </a:bodyPr>
          <a:lstStyle/>
          <a:p>
            <a:r>
              <a:rPr lang="cs-CZ" sz="1700" dirty="0">
                <a:solidFill>
                  <a:srgbClr val="002060"/>
                </a:solidFill>
              </a:rPr>
              <a:t>Labská cyklostezka, úsek Kly – Mělník (2,23 km)</a:t>
            </a:r>
          </a:p>
          <a:p>
            <a:r>
              <a:rPr lang="cs-CZ" sz="1700" dirty="0">
                <a:solidFill>
                  <a:srgbClr val="002060"/>
                </a:solidFill>
              </a:rPr>
              <a:t>Labská cyklostezka, úsek Čelákovice – Lázně Toušeň (1,4 km)</a:t>
            </a:r>
          </a:p>
          <a:p>
            <a:pPr marL="0" indent="0">
              <a:buNone/>
            </a:pPr>
            <a:r>
              <a:rPr lang="cs-CZ" sz="1700" dirty="0">
                <a:solidFill>
                  <a:srgbClr val="002060"/>
                </a:solidFill>
              </a:rPr>
              <a:t>  </a:t>
            </a:r>
          </a:p>
          <a:p>
            <a:pPr marL="0" indent="0">
              <a:buNone/>
            </a:pPr>
            <a:r>
              <a:rPr lang="cs-CZ" u="sng" dirty="0">
                <a:solidFill>
                  <a:srgbClr val="002060"/>
                </a:solidFill>
              </a:rPr>
              <a:t>Předáno městu Trhový Štěpánov</a:t>
            </a:r>
          </a:p>
          <a:p>
            <a:r>
              <a:rPr lang="cs-CZ" sz="1700" dirty="0">
                <a:solidFill>
                  <a:srgbClr val="002060"/>
                </a:solidFill>
              </a:rPr>
              <a:t>Cyklostezka vozíčkářům přátelská – Trasa Trhový Štěpánov - rehabilitační ústav  Kladruby-Tehov (4,1km)</a:t>
            </a:r>
          </a:p>
          <a:p>
            <a:pPr marL="0" indent="0">
              <a:buNone/>
            </a:pPr>
            <a:endParaRPr lang="cs-CZ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433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148226" y="363404"/>
            <a:ext cx="9032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600" b="1" dirty="0">
                <a:solidFill>
                  <a:srgbClr val="002060"/>
                </a:solidFill>
              </a:rPr>
              <a:t>Správa a údržba cyklostezek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576850" y="571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345783"/>
              </p:ext>
            </p:extLst>
          </p:nvPr>
        </p:nvGraphicFramePr>
        <p:xfrm>
          <a:off x="838986" y="523630"/>
          <a:ext cx="3453521" cy="879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3990476" imgH="3600000" progId="MSPhotoEd.3">
                  <p:embed/>
                </p:oleObj>
              </mc:Choice>
              <mc:Fallback>
                <p:oleObj r:id="rId2" imgW="13990476" imgH="3600000" progId="MSPhotoEd.3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986" y="523630"/>
                        <a:ext cx="3453521" cy="8798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838986" y="2226499"/>
            <a:ext cx="103317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rgbClr val="002060"/>
                </a:solidFill>
              </a:rPr>
              <a:t>V roce 2022 probíhalo v rámci údržby především sečení zeleně podél cyklostezek ve správě KSÚS. Dále pak údržba a obnova mobiliáře (cyklostezka Hostivice).</a:t>
            </a:r>
            <a:r>
              <a:rPr lang="cs-CZ" sz="2800" b="1" dirty="0">
                <a:solidFill>
                  <a:srgbClr val="002060"/>
                </a:solidFill>
              </a:rPr>
              <a:t>    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rgbClr val="002060"/>
                </a:solidFill>
              </a:rPr>
              <a:t>Neúspěšné tendry na údržbové práce dřevěné lávky Zbořený Kostelec (předpokládaná hodnota 277 tis. Kč) a obnovu (vyasfaltování) povrchu cyklostezky v Hostivicích (předpokládaná hodnota 1,9 mil. Kč).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rgbClr val="002060"/>
                </a:solidFill>
              </a:rPr>
              <a:t>Příprava tendru na celoroční údržbu cyklostezek na období 3 let. </a:t>
            </a:r>
          </a:p>
          <a:p>
            <a:pPr lvl="1"/>
            <a:endParaRPr lang="cs-CZ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87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148226" y="363404"/>
            <a:ext cx="9032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600" b="1" dirty="0">
                <a:solidFill>
                  <a:srgbClr val="002060"/>
                </a:solidFill>
              </a:rPr>
              <a:t>Cyklostezky – investiční činnost </a:t>
            </a:r>
          </a:p>
          <a:p>
            <a:pPr lvl="1"/>
            <a:r>
              <a:rPr lang="cs-CZ" sz="3600" b="1" dirty="0">
                <a:solidFill>
                  <a:srgbClr val="002060"/>
                </a:solidFill>
              </a:rPr>
              <a:t>(projekční příprava a realizace)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576850" y="571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345783"/>
              </p:ext>
            </p:extLst>
          </p:nvPr>
        </p:nvGraphicFramePr>
        <p:xfrm>
          <a:off x="838986" y="523630"/>
          <a:ext cx="3453521" cy="879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3990476" imgH="3600000" progId="MSPhotoEd.3">
                  <p:embed/>
                </p:oleObj>
              </mc:Choice>
              <mc:Fallback>
                <p:oleObj r:id="rId2" imgW="13990476" imgH="3600000" progId="MSPhotoEd.3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986" y="523630"/>
                        <a:ext cx="3453521" cy="8798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812638" y="1814253"/>
            <a:ext cx="9998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cs-CZ" sz="4000" b="1" dirty="0">
                <a:solidFill>
                  <a:srgbClr val="002060"/>
                </a:solidFill>
              </a:rPr>
              <a:t>dálkové páteřní trasy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38985" y="2618956"/>
            <a:ext cx="52483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chemeClr val="accent5">
                    <a:lumMod val="50000"/>
                  </a:schemeClr>
                </a:solidFill>
              </a:rPr>
              <a:t>ČOV - Mělník	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chemeClr val="accent5">
                    <a:lumMod val="50000"/>
                  </a:schemeClr>
                </a:solidFill>
              </a:rPr>
              <a:t>Tuhaň – Kly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chemeClr val="accent5">
                    <a:lumMod val="50000"/>
                  </a:schemeClr>
                </a:solidFill>
              </a:rPr>
              <a:t>Kostelec n. L. – Kozly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chemeClr val="accent5">
                    <a:lumMod val="50000"/>
                  </a:schemeClr>
                </a:solidFill>
              </a:rPr>
              <a:t>Kozly – Tuhaň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chemeClr val="accent5">
                    <a:lumMod val="50000"/>
                  </a:schemeClr>
                </a:solidFill>
              </a:rPr>
              <a:t>Lávka </a:t>
            </a:r>
            <a:r>
              <a:rPr lang="cs-CZ" sz="2800" b="1" dirty="0" err="1">
                <a:solidFill>
                  <a:schemeClr val="accent5">
                    <a:lumMod val="50000"/>
                  </a:schemeClr>
                </a:solidFill>
              </a:rPr>
              <a:t>Litol</a:t>
            </a:r>
            <a:endParaRPr lang="cs-CZ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chemeClr val="accent5">
                    <a:lumMod val="50000"/>
                  </a:schemeClr>
                </a:solidFill>
              </a:rPr>
              <a:t>Lávka Kostomlaty. n. L. - Hradišťko	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endParaRPr lang="cs-CZ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cs-CZ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087290" y="2584972"/>
            <a:ext cx="524830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chemeClr val="accent5">
                    <a:lumMod val="50000"/>
                  </a:schemeClr>
                </a:solidFill>
              </a:rPr>
              <a:t>Nymburk – Čelákovice	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chemeClr val="accent5">
                    <a:lumMod val="50000"/>
                  </a:schemeClr>
                </a:solidFill>
              </a:rPr>
              <a:t>Zdiby - Klecany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chemeClr val="accent5">
                    <a:lumMod val="50000"/>
                  </a:schemeClr>
                </a:solidFill>
              </a:rPr>
              <a:t>Úholičky – Libčice n. V.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chemeClr val="accent5">
                    <a:lumMod val="50000"/>
                  </a:schemeClr>
                </a:solidFill>
              </a:rPr>
              <a:t>Kladenská drážní cesta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chemeClr val="accent5">
                    <a:lumMod val="50000"/>
                  </a:schemeClr>
                </a:solidFill>
              </a:rPr>
              <a:t>Kolín – Kutná Hora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chemeClr val="accent5">
                    <a:lumMod val="50000"/>
                  </a:schemeClr>
                </a:solidFill>
              </a:rPr>
              <a:t>Viz mapa úseků</a:t>
            </a:r>
            <a:r>
              <a:rPr lang="cs-CZ" sz="3200" b="1" dirty="0">
                <a:solidFill>
                  <a:schemeClr val="accent5">
                    <a:lumMod val="50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55803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148226" y="363404"/>
            <a:ext cx="9032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600" b="1" dirty="0">
                <a:solidFill>
                  <a:srgbClr val="002060"/>
                </a:solidFill>
              </a:rPr>
              <a:t>Parkovací domy a parkovací plochy</a:t>
            </a:r>
          </a:p>
          <a:p>
            <a:pPr lvl="1"/>
            <a:r>
              <a:rPr lang="cs-CZ" sz="3600" b="1" dirty="0">
                <a:solidFill>
                  <a:srgbClr val="002060"/>
                </a:solidFill>
              </a:rPr>
              <a:t>P+R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576850" y="571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345783"/>
              </p:ext>
            </p:extLst>
          </p:nvPr>
        </p:nvGraphicFramePr>
        <p:xfrm>
          <a:off x="838986" y="523630"/>
          <a:ext cx="3453521" cy="879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3990476" imgH="3600000" progId="MSPhotoEd.3">
                  <p:embed/>
                </p:oleObj>
              </mc:Choice>
              <mc:Fallback>
                <p:oleObj r:id="rId2" imgW="13990476" imgH="3600000" progId="MSPhotoEd.3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986" y="523630"/>
                        <a:ext cx="3453521" cy="8798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812638" y="2180016"/>
            <a:ext cx="9998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cs-CZ" sz="4000" b="1" dirty="0">
                <a:solidFill>
                  <a:srgbClr val="002060"/>
                </a:solidFill>
              </a:rPr>
              <a:t>Aktuálně v projekční přípravě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38985" y="3324358"/>
            <a:ext cx="5838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rgbClr val="002060"/>
                </a:solidFill>
              </a:rPr>
              <a:t>Zeleneč – </a:t>
            </a:r>
            <a:r>
              <a:rPr lang="cs-CZ" sz="2800" b="1" dirty="0" err="1">
                <a:solidFill>
                  <a:srgbClr val="002060"/>
                </a:solidFill>
              </a:rPr>
              <a:t>Mstětice</a:t>
            </a:r>
            <a:r>
              <a:rPr lang="cs-CZ" sz="2800" b="1" dirty="0">
                <a:solidFill>
                  <a:srgbClr val="002060"/>
                </a:solidFill>
              </a:rPr>
              <a:t> (PD)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rgbClr val="002060"/>
                </a:solidFill>
              </a:rPr>
              <a:t>Čerčany – Pyšely (PP)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rgbClr val="002060"/>
                </a:solidFill>
              </a:rPr>
              <a:t>Olbramovice (PP)</a:t>
            </a:r>
          </a:p>
          <a:p>
            <a:pPr lvl="1"/>
            <a:endParaRPr lang="cs-CZ" sz="3600" b="1" dirty="0">
              <a:solidFill>
                <a:srgbClr val="00206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856344" y="3324358"/>
            <a:ext cx="5078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rgbClr val="002060"/>
                </a:solidFill>
              </a:rPr>
              <a:t>Hostivice (PD)	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rgbClr val="002060"/>
                </a:solidFill>
              </a:rPr>
              <a:t>Zdiby (PD)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rgbClr val="002060"/>
                </a:solidFill>
              </a:rPr>
              <a:t>Úvaly (PP)</a:t>
            </a:r>
          </a:p>
          <a:p>
            <a:pPr lvl="1"/>
            <a:endParaRPr lang="cs-CZ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18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148226" y="363404"/>
            <a:ext cx="9032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600" b="1" dirty="0">
                <a:solidFill>
                  <a:srgbClr val="002060"/>
                </a:solidFill>
              </a:rPr>
              <a:t>Veřejná doprava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576850" y="571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345783"/>
              </p:ext>
            </p:extLst>
          </p:nvPr>
        </p:nvGraphicFramePr>
        <p:xfrm>
          <a:off x="838986" y="523630"/>
          <a:ext cx="3453521" cy="879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3990476" imgH="3600000" progId="MSPhotoEd.3">
                  <p:embed/>
                </p:oleObj>
              </mc:Choice>
              <mc:Fallback>
                <p:oleObj r:id="rId2" imgW="13990476" imgH="3600000" progId="MSPhotoEd.3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986" y="523630"/>
                        <a:ext cx="3453521" cy="8798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838986" y="2226499"/>
            <a:ext cx="1033177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sz="4800" b="1" dirty="0">
                <a:solidFill>
                  <a:srgbClr val="002060"/>
                </a:solidFill>
              </a:rPr>
              <a:t>   </a:t>
            </a:r>
            <a:r>
              <a:rPr lang="cs-CZ" sz="4000" b="1" dirty="0">
                <a:solidFill>
                  <a:srgbClr val="002060"/>
                </a:solidFill>
              </a:rPr>
              <a:t>Aktuálně v projekční přípravě</a:t>
            </a:r>
          </a:p>
          <a:p>
            <a:pPr lvl="1"/>
            <a:endParaRPr lang="cs-CZ" sz="2400" b="1" dirty="0">
              <a:solidFill>
                <a:srgbClr val="002060"/>
              </a:solidFill>
            </a:endParaRPr>
          </a:p>
          <a:p>
            <a:pPr marL="1943100" lvl="3" indent="-571500"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rgbClr val="002060"/>
                </a:solidFill>
              </a:rPr>
              <a:t>TT Kobylisy – Zdiby (PD)</a:t>
            </a:r>
          </a:p>
          <a:p>
            <a:pPr marL="1943100" lvl="3" indent="-571500"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rgbClr val="002060"/>
                </a:solidFill>
              </a:rPr>
              <a:t>Prodloužení TT Sedlec – Líbeznice – Měšice a Sedlec – Odolena Voda (studie)</a:t>
            </a:r>
          </a:p>
          <a:p>
            <a:pPr marL="1943100" lvl="3" indent="-571500"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rgbClr val="002060"/>
                </a:solidFill>
              </a:rPr>
              <a:t>Elektrifikace úseku Praha – Brandýs n. L. – Stará Boleslav (PD)</a:t>
            </a:r>
          </a:p>
          <a:p>
            <a:pPr marL="1943100" lvl="3" indent="-571500"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rgbClr val="002060"/>
                </a:solidFill>
              </a:rPr>
              <a:t>Potenciál rozvoje VHD v PMO (studie)</a:t>
            </a:r>
          </a:p>
          <a:p>
            <a:pPr marL="1943100" lvl="3" indent="-571500"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rgbClr val="002060"/>
                </a:solidFill>
              </a:rPr>
              <a:t>Propojení Depa Písnice – Vestce – Jesenice (studie)</a:t>
            </a:r>
          </a:p>
        </p:txBody>
      </p:sp>
    </p:spTree>
    <p:extLst>
      <p:ext uri="{BB962C8B-B14F-4D97-AF65-F5344CB8AC3E}">
        <p14:creationId xmlns:p14="http://schemas.microsoft.com/office/powerpoint/2010/main" val="2533103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148226" y="363404"/>
            <a:ext cx="9032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600" b="1" dirty="0">
                <a:solidFill>
                  <a:srgbClr val="002060"/>
                </a:solidFill>
              </a:rPr>
              <a:t>Obnova a údržba zastávkových </a:t>
            </a:r>
          </a:p>
          <a:p>
            <a:pPr lvl="1"/>
            <a:r>
              <a:rPr lang="cs-CZ" sz="3600" b="1" dirty="0">
                <a:solidFill>
                  <a:srgbClr val="002060"/>
                </a:solidFill>
              </a:rPr>
              <a:t>označníků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576850" y="571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345783"/>
              </p:ext>
            </p:extLst>
          </p:nvPr>
        </p:nvGraphicFramePr>
        <p:xfrm>
          <a:off x="838986" y="523630"/>
          <a:ext cx="3453521" cy="879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3990476" imgH="3600000" progId="MSPhotoEd.3">
                  <p:embed/>
                </p:oleObj>
              </mc:Choice>
              <mc:Fallback>
                <p:oleObj r:id="rId2" imgW="13990476" imgH="3600000" progId="MSPhotoEd.3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986" y="523630"/>
                        <a:ext cx="3453521" cy="8798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1009674" y="2250883"/>
            <a:ext cx="103317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sz="4800" b="1" dirty="0">
                <a:solidFill>
                  <a:srgbClr val="002060"/>
                </a:solidFill>
              </a:rPr>
              <a:t>   </a:t>
            </a:r>
            <a:r>
              <a:rPr lang="cs-CZ" sz="4000" b="1" dirty="0">
                <a:solidFill>
                  <a:srgbClr val="002060"/>
                </a:solidFill>
              </a:rPr>
              <a:t>Aktuální stav</a:t>
            </a:r>
          </a:p>
          <a:p>
            <a:pPr lvl="1"/>
            <a:endParaRPr lang="cs-CZ" sz="2800" b="1" dirty="0">
              <a:solidFill>
                <a:srgbClr val="002060"/>
              </a:solidFill>
            </a:endParaRPr>
          </a:p>
          <a:p>
            <a:pPr lvl="1"/>
            <a:r>
              <a:rPr lang="cs-CZ" sz="2400" b="1" dirty="0">
                <a:solidFill>
                  <a:srgbClr val="002060"/>
                </a:solidFill>
              </a:rPr>
              <a:t>IDSK je od 1.9.2021 vlastníkem cca 10 tisíc označníků ve Středočeském kraji.</a:t>
            </a:r>
          </a:p>
          <a:p>
            <a:pPr lvl="1"/>
            <a:r>
              <a:rPr lang="cs-CZ" sz="2400" b="1" dirty="0">
                <a:solidFill>
                  <a:srgbClr val="002060"/>
                </a:solidFill>
              </a:rPr>
              <a:t>Zajištění jejich obnovy a údržby prostřednictvím KSÚS: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rgbClr val="002060"/>
                </a:solidFill>
              </a:rPr>
              <a:t>Zahájení VŘ - rámcová smlouva na 4 roky v předpokládané hodnotě necelých 80 mil. Kč.</a:t>
            </a:r>
          </a:p>
        </p:txBody>
      </p:sp>
    </p:spTree>
    <p:extLst>
      <p:ext uri="{BB962C8B-B14F-4D97-AF65-F5344CB8AC3E}">
        <p14:creationId xmlns:p14="http://schemas.microsoft.com/office/powerpoint/2010/main" val="122599475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</TotalTime>
  <Words>468</Words>
  <Application>Microsoft Office PowerPoint</Application>
  <PresentationFormat>Širokoúhlá obrazovka</PresentationFormat>
  <Paragraphs>65</Paragraphs>
  <Slides>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Calibri</vt:lpstr>
      <vt:lpstr>Franklin Gothic Book</vt:lpstr>
      <vt:lpstr>Wingdings</vt:lpstr>
      <vt:lpstr>Crop</vt:lpstr>
      <vt:lpstr>MSPhotoEd.3</vt:lpstr>
      <vt:lpstr>Dozorčí rada KSÚS Středočeského kraje</vt:lpstr>
      <vt:lpstr>Oddělení cyklostezek a P+R 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Krajská správa a údržba silnic středočeského kraje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Výjezdní metodická porada</dc:title>
  <dc:creator>Kalecký Lukáš</dc:creator>
  <cp:lastModifiedBy>Matura Petr</cp:lastModifiedBy>
  <cp:revision>37</cp:revision>
  <cp:lastPrinted>2022-10-05T12:10:58Z</cp:lastPrinted>
  <dcterms:created xsi:type="dcterms:W3CDTF">2022-10-05T10:00:36Z</dcterms:created>
  <dcterms:modified xsi:type="dcterms:W3CDTF">2022-12-08T21:28:29Z</dcterms:modified>
</cp:coreProperties>
</file>