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  <p:sldMasterId id="2147483821" r:id="rId2"/>
    <p:sldMasterId id="2147483684" r:id="rId3"/>
    <p:sldMasterId id="2147483744" r:id="rId4"/>
    <p:sldMasterId id="2147483803" r:id="rId5"/>
    <p:sldMasterId id="2147483708" r:id="rId6"/>
    <p:sldMasterId id="2147483807" r:id="rId7"/>
  </p:sldMasterIdLst>
  <p:notesMasterIdLst>
    <p:notesMasterId r:id="rId14"/>
  </p:notesMasterIdLst>
  <p:handoutMasterIdLst>
    <p:handoutMasterId r:id="rId15"/>
  </p:handoutMasterIdLst>
  <p:sldIdLst>
    <p:sldId id="270" r:id="rId8"/>
    <p:sldId id="383" r:id="rId9"/>
    <p:sldId id="386" r:id="rId10"/>
    <p:sldId id="387" r:id="rId11"/>
    <p:sldId id="388" r:id="rId12"/>
    <p:sldId id="275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2BB6D27-C078-4EAC-9D99-865EDFC84656}">
          <p14:sldIdLst>
            <p14:sldId id="270"/>
            <p14:sldId id="383"/>
            <p14:sldId id="386"/>
            <p14:sldId id="387"/>
            <p14:sldId id="388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A89"/>
    <a:srgbClr val="D61F00"/>
    <a:srgbClr val="DC0202"/>
    <a:srgbClr val="343776"/>
    <a:srgbClr val="F20000"/>
    <a:srgbClr val="001D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AC357-886B-473E-8BB9-39333D208FE3}" v="4" dt="2022-05-09T11:46:55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DF0495C-916D-4C04-BE72-D11D3DE463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46B575-AC6E-42BA-8405-8EAB97FD86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AD408D99-A02B-4899-8F11-056FCA0358F4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6B762B-2778-48A8-857F-E91647834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4C3F6D-F065-4AAC-A4B7-FA30241FDD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5E12AB96-6C69-4EEC-A823-6271AC9B94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3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3471E1E8-CC44-4CDE-811D-9D8E7CF6ADAE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288" y="4777245"/>
            <a:ext cx="5439101" cy="3908363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0CB86BE-A4A4-4BDF-9540-FA1622315D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88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89860" y="6478201"/>
            <a:ext cx="1103811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algn="l"/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336697" y="0"/>
            <a:ext cx="1191278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pro text 2">
            <a:extLst>
              <a:ext uri="{FF2B5EF4-FFF2-40B4-BE49-F238E27FC236}">
                <a16:creationId xmlns:a16="http://schemas.microsoft.com/office/drawing/2014/main" id="{123A2BEA-6A02-4F7F-B37B-964468A04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285" y="2507978"/>
            <a:ext cx="4747315" cy="12542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01D8D8B4-67A0-4304-AC51-537C726C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4946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218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FCA8B-929D-4DC1-9650-F9F642395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50045A-F5A0-4764-938F-B76BEB55D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3661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AC706-6C69-4BAF-920E-A0D7BC69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605566-793A-4023-9977-240A3591F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4611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676DF-5A64-4E56-BDE7-37E85D2A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172618-FE19-446F-8572-2ED4309BA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D06171-C4A6-424C-9DEB-FBCBCBB3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0630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9337B-ECA4-44BE-9D67-2F8F8F7A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1ABA52-4319-43D4-B443-82E904201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7A4449-7574-4DB7-9B02-6EA18CD8D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C62E1D-7D91-460E-8D90-EFABB04BE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2BBB889-3936-4FCB-863A-CF83519AF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00645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254BF-0DC7-45A5-848D-8087442D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44320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3ECDE-D21D-4A4A-A0E2-6CC7DE2A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DC03E6-45B6-4D72-A3D1-BFF57B2DA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C85E88-3CA4-494F-979F-8F028ABE0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726043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00756-FFB7-49CF-AB28-E563B4A7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46C62B-30AE-4869-B70C-EF1F23456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67204C-EBD7-46A4-B3D2-F0D63181C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750308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E66A5-F431-4E6C-9345-71314916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829125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6DB14-1E8E-4880-9AB1-2EBA54DD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38962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25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9A0BAC6-340F-4F2E-A41C-F5B40EA8F451}"/>
              </a:ext>
            </a:extLst>
          </p:cNvPr>
          <p:cNvSpPr txBox="1"/>
          <p:nvPr userDrawn="1"/>
        </p:nvSpPr>
        <p:spPr>
          <a:xfrm>
            <a:off x="972308" y="2552492"/>
            <a:ext cx="5157788" cy="368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A48E30A-F779-4368-980D-973E96B170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22517" y="2411601"/>
            <a:ext cx="4694580" cy="266070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B7017792-5315-4D65-9557-C854C4823C17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713588" y="1558880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DF5CE50-4C0C-4700-8FBF-DFB7CEA6D2B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31883" y="2421320"/>
            <a:ext cx="4694580" cy="265099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29C0AB47-3928-4C9A-94EF-B932211CD5BF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22517" y="1558879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7A596DF3-1FA7-4EED-9CFD-596E3CBC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4425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706BEC70-11CF-4D7F-B0B9-777299E93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510859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5B428DB6-87AC-4274-8501-C2E533179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25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479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0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>
            <a:extLst>
              <a:ext uri="{FF2B5EF4-FFF2-40B4-BE49-F238E27FC236}">
                <a16:creationId xmlns:a16="http://schemas.microsoft.com/office/drawing/2014/main" id="{27A136A8-40A4-42A1-8C85-0183E389C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663" y="2406224"/>
            <a:ext cx="4747315" cy="12542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3">
            <a:extLst>
              <a:ext uri="{FF2B5EF4-FFF2-40B4-BE49-F238E27FC236}">
                <a16:creationId xmlns:a16="http://schemas.microsoft.com/office/drawing/2014/main" id="{1E4D6733-346C-47F7-9E4B-4615E6D3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63" y="757498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A1D3C8FD-99D4-498B-A1E7-30F8889AF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510859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8AF6F244-E186-4D8A-B21F-8B760C982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85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33401" y="1641298"/>
            <a:ext cx="6291470" cy="301851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F20000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697658ED-7802-4DB9-B2A0-B18452DD3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768384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A1D9F88F-D901-4D20-82D3-2A2FC2771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C53FCEDD-4962-4362-83CE-A5897918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87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4102" y="133045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524102" y="2154366"/>
            <a:ext cx="5157787" cy="313565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8D2C7DD0-6A6D-4AED-937F-50ABDF3325E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41946" y="1845977"/>
            <a:ext cx="4694580" cy="3444046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CF6A7F4B-6EC9-4E19-9D0D-FA6F221C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02" y="679959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CEE0470D-0494-47EA-9C0E-A96F62837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B4532525-A062-4B27-A97D-0391DB0D6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7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43A8157-F291-43AE-BC61-F16EE2A374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13663" y="1455511"/>
            <a:ext cx="5181600" cy="296409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9" name="Zástupný symbol pro obrázek 2">
            <a:extLst>
              <a:ext uri="{FF2B5EF4-FFF2-40B4-BE49-F238E27FC236}">
                <a16:creationId xmlns:a16="http://schemas.microsoft.com/office/drawing/2014/main" id="{EC22F00B-D7DA-4E76-8CE5-36666F4FAFC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72202" y="1573815"/>
            <a:ext cx="5564325" cy="28457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14A53951-4F28-48AD-A5E4-0DC4679B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63" y="692184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B3BE6A78-7EE6-4BEC-9EA4-6BE423B11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510859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FF187AF5-1534-4550-86A6-FF3EFFB8C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44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951899" y="1509938"/>
            <a:ext cx="6291470" cy="3072946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FAACE4B3-703F-4E29-850D-48A8137A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899" y="736323"/>
            <a:ext cx="8369953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529E072A-57AE-4854-91F3-7E69DBD71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73C2E926-8506-4957-A556-6D5108FF2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12088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76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9A0BAC6-340F-4F2E-A41C-F5B40EA8F451}"/>
              </a:ext>
            </a:extLst>
          </p:cNvPr>
          <p:cNvSpPr txBox="1"/>
          <p:nvPr userDrawn="1"/>
        </p:nvSpPr>
        <p:spPr>
          <a:xfrm>
            <a:off x="972308" y="2552492"/>
            <a:ext cx="5157788" cy="368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A48E30A-F779-4368-980D-973E96B170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7828" y="2412036"/>
            <a:ext cx="4694580" cy="293358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DF5CE50-4C0C-4700-8FBF-DFB7CEA6D2B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97194" y="2421754"/>
            <a:ext cx="4694580" cy="293358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EF98AF00-5659-47B6-908D-F75C5232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10" y="742589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2A6185F9-2B75-4E78-B026-AFCF49A25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F4BA7946-C5AF-4BE2-A925-331B1B1B7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text 6">
            <a:extLst>
              <a:ext uri="{FF2B5EF4-FFF2-40B4-BE49-F238E27FC236}">
                <a16:creationId xmlns:a16="http://schemas.microsoft.com/office/drawing/2014/main" id="{93A2C43C-67EB-4B13-81CC-4363F3112013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713588" y="1558880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95934346-F068-41D8-ADD8-89A72BF8B98C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22517" y="1558879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69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6FE47-4518-45AD-BE62-8505A0F0B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8FE6A1-D725-417D-BEE1-AC81C3CE2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916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9860" y="1906132"/>
            <a:ext cx="10515600" cy="384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7" name="Zástupný nadpis 1">
            <a:extLst>
              <a:ext uri="{FF2B5EF4-FFF2-40B4-BE49-F238E27FC236}">
                <a16:creationId xmlns:a16="http://schemas.microsoft.com/office/drawing/2014/main" id="{C9E9EA33-901B-4AF2-B7DD-FD16FC0E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580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997F6DA0-50D3-403F-A286-9D438E441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532631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ABC57084-C6CF-44EF-AE45-7F96536C7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96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2" r:id="rId5"/>
    <p:sldLayoutId id="2147483773" r:id="rId6"/>
    <p:sldLayoutId id="2147483650" r:id="rId7"/>
    <p:sldLayoutId id="2147483805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33A8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1580231-64D5-46FC-ACE4-42E702EF60A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89" y="0"/>
            <a:ext cx="12143821" cy="6857999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82C7900-C2F0-42B8-A582-8B39AC74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A501EE-8E64-4B29-82FA-F1F284130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295F8A1D-BE48-47FD-8C68-FEC4337B1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89087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A286FA84-5FAB-40FC-B37F-69FEF507F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4945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91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9" r:id="rId7"/>
    <p:sldLayoutId id="214748383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33A8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3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" descr="Obrázek">
            <a:extLst>
              <a:ext uri="{FF2B5EF4-FFF2-40B4-BE49-F238E27FC236}">
                <a16:creationId xmlns:a16="http://schemas.microsoft.com/office/drawing/2014/main" id="{C41B0DAE-E7CE-4577-A5FA-D6534D384C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95" y="2673676"/>
            <a:ext cx="8285918" cy="1510648"/>
          </a:xfrm>
          <a:prstGeom prst="rect">
            <a:avLst/>
          </a:prstGeom>
          <a:ln w="12700">
            <a:miter lim="400000"/>
          </a:ln>
          <a:effectLst>
            <a:outerShdw blurRad="190500" dist="5829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810C1B-5B69-41DF-9694-F7CE4C27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14" y="2673676"/>
            <a:ext cx="8020876" cy="1492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Jméno a příjmení</a:t>
            </a:r>
            <a:br>
              <a:rPr lang="cs-CZ" dirty="0"/>
            </a:br>
            <a:r>
              <a:rPr lang="cs-CZ" sz="2400" b="1" dirty="0">
                <a:latin typeface="+mn-lt"/>
              </a:rPr>
              <a:t>odbor/funkce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451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33A8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" descr="Obrázek">
            <a:extLst>
              <a:ext uri="{FF2B5EF4-FFF2-40B4-BE49-F238E27FC236}">
                <a16:creationId xmlns:a16="http://schemas.microsoft.com/office/drawing/2014/main" id="{4474A410-8C7A-4735-8356-0E0827332B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6407" y="4667673"/>
            <a:ext cx="7927505" cy="14452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ástupný nadpis 1">
            <a:extLst>
              <a:ext uri="{FF2B5EF4-FFF2-40B4-BE49-F238E27FC236}">
                <a16:creationId xmlns:a16="http://schemas.microsoft.com/office/drawing/2014/main" id="{FF79B2A7-4B34-411F-9EE1-A3F62EA6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1" y="47874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34017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8D0262E-347F-4A49-A1C4-B0EC7160DC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43821" cy="6857999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68E14-381A-4958-AE3F-B60770CF2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102562-9C95-4D3B-9758-809407539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1202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33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" descr="Obrázek">
            <a:extLst>
              <a:ext uri="{FF2B5EF4-FFF2-40B4-BE49-F238E27FC236}">
                <a16:creationId xmlns:a16="http://schemas.microsoft.com/office/drawing/2014/main" id="{551D6355-EC9F-4AF3-869D-D548471122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290" y="1342584"/>
            <a:ext cx="4933024" cy="899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Obrázek" descr="Obrázek">
            <a:extLst>
              <a:ext uri="{FF2B5EF4-FFF2-40B4-BE49-F238E27FC236}">
                <a16:creationId xmlns:a16="http://schemas.microsoft.com/office/drawing/2014/main" id="{12F4F20E-53B5-4D33-8BD2-CB2B2837D9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5118" y="5275790"/>
            <a:ext cx="6585279" cy="1200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" descr="Obrázek">
            <a:extLst>
              <a:ext uri="{FF2B5EF4-FFF2-40B4-BE49-F238E27FC236}">
                <a16:creationId xmlns:a16="http://schemas.microsoft.com/office/drawing/2014/main" id="{10FF94EC-B07C-44D9-AF4A-7DEF39352A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6247" y="275784"/>
            <a:ext cx="9695829" cy="899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rázek" descr="Obrázek">
            <a:extLst>
              <a:ext uri="{FF2B5EF4-FFF2-40B4-BE49-F238E27FC236}">
                <a16:creationId xmlns:a16="http://schemas.microsoft.com/office/drawing/2014/main" id="{53D6AEF0-805B-4D26-AF2D-981577BB03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07419" y="1395549"/>
            <a:ext cx="3628022" cy="89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Obrázek" descr="Obrázek">
            <a:extLst>
              <a:ext uri="{FF2B5EF4-FFF2-40B4-BE49-F238E27FC236}">
                <a16:creationId xmlns:a16="http://schemas.microsoft.com/office/drawing/2014/main" id="{92E50530-3777-4BF5-8D14-73EFD62CB4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7366" y="2543461"/>
            <a:ext cx="6023826" cy="899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ázek" descr="Obrázek">
            <a:extLst>
              <a:ext uri="{FF2B5EF4-FFF2-40B4-BE49-F238E27FC236}">
                <a16:creationId xmlns:a16="http://schemas.microsoft.com/office/drawing/2014/main" id="{08968BC3-3500-46C5-989A-B470109128E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5118" y="3723176"/>
            <a:ext cx="6733052" cy="1227537"/>
          </a:xfrm>
          <a:prstGeom prst="rect">
            <a:avLst/>
          </a:prstGeom>
          <a:ln w="12700">
            <a:miter lim="400000"/>
          </a:ln>
          <a:effectLst>
            <a:outerShdw blurRad="190500" dist="5829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11" name="Zástupný symbol pro text 6">
            <a:extLst>
              <a:ext uri="{FF2B5EF4-FFF2-40B4-BE49-F238E27FC236}">
                <a16:creationId xmlns:a16="http://schemas.microsoft.com/office/drawing/2014/main" id="{D0A68FD3-9A2E-468F-96F3-DD8C9F1E1DDF}"/>
              </a:ext>
            </a:extLst>
          </p:cNvPr>
          <p:cNvSpPr txBox="1">
            <a:spLocks/>
          </p:cNvSpPr>
          <p:nvPr userDrawn="1"/>
        </p:nvSpPr>
        <p:spPr>
          <a:xfrm>
            <a:off x="8080973" y="4884465"/>
            <a:ext cx="3508936" cy="541713"/>
          </a:xfrm>
          <a:prstGeom prst="rect">
            <a:avLst/>
          </a:prstGeom>
          <a:solidFill>
            <a:srgbClr val="133A89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NADPIS </a:t>
            </a:r>
          </a:p>
        </p:txBody>
      </p:sp>
      <p:sp>
        <p:nvSpPr>
          <p:cNvPr id="10" name="Zástupný symbol pro text 6">
            <a:extLst>
              <a:ext uri="{FF2B5EF4-FFF2-40B4-BE49-F238E27FC236}">
                <a16:creationId xmlns:a16="http://schemas.microsoft.com/office/drawing/2014/main" id="{EA0F18BA-549C-4624-A61C-CF75D612E2E5}"/>
              </a:ext>
            </a:extLst>
          </p:cNvPr>
          <p:cNvSpPr txBox="1">
            <a:spLocks/>
          </p:cNvSpPr>
          <p:nvPr userDrawn="1"/>
        </p:nvSpPr>
        <p:spPr>
          <a:xfrm>
            <a:off x="8067429" y="3615019"/>
            <a:ext cx="3522480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/>
              <a:t>NADPIS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4539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1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13A7213-AA33-4B41-A244-3C7863F09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5185"/>
            <a:ext cx="5793843" cy="102587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2233F80-34C9-4581-9AFC-073C72085E4B}"/>
              </a:ext>
            </a:extLst>
          </p:cNvPr>
          <p:cNvSpPr txBox="1"/>
          <p:nvPr/>
        </p:nvSpPr>
        <p:spPr>
          <a:xfrm>
            <a:off x="1725987" y="4630822"/>
            <a:ext cx="813571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cs-CZ" sz="1400" b="1" dirty="0">
                <a:solidFill>
                  <a:srgbClr val="133A89"/>
                </a:solidFill>
              </a:rPr>
            </a:br>
            <a:br>
              <a:rPr lang="cs-CZ" sz="1400" b="1" dirty="0">
                <a:solidFill>
                  <a:srgbClr val="133A89"/>
                </a:solidFill>
              </a:rPr>
            </a:br>
            <a:r>
              <a:rPr lang="cs-CZ" sz="4000" b="1" dirty="0">
                <a:solidFill>
                  <a:srgbClr val="133A89"/>
                </a:solidFill>
              </a:rPr>
              <a:t>Praha, 9. 11. 2022</a:t>
            </a:r>
            <a:br>
              <a:rPr lang="cs-CZ" sz="800" b="1" dirty="0">
                <a:solidFill>
                  <a:srgbClr val="133A89"/>
                </a:solidFill>
              </a:rPr>
            </a:br>
            <a:br>
              <a:rPr lang="cs-CZ" sz="800" b="1" dirty="0">
                <a:solidFill>
                  <a:srgbClr val="133A89"/>
                </a:solidFill>
              </a:rPr>
            </a:br>
            <a:br>
              <a:rPr lang="cs-CZ" sz="800" b="1" dirty="0">
                <a:solidFill>
                  <a:srgbClr val="133A89"/>
                </a:solidFill>
              </a:rPr>
            </a:br>
            <a:endParaRPr lang="cs-CZ" b="1" dirty="0">
              <a:solidFill>
                <a:srgbClr val="133A89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DCD83F-61CA-4A70-9EA8-F781D4D2C421}"/>
              </a:ext>
            </a:extLst>
          </p:cNvPr>
          <p:cNvSpPr txBox="1"/>
          <p:nvPr/>
        </p:nvSpPr>
        <p:spPr>
          <a:xfrm>
            <a:off x="1249356" y="2715016"/>
            <a:ext cx="90889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6600" b="1" dirty="0">
                <a:solidFill>
                  <a:srgbClr val="133A89"/>
                </a:solidFill>
              </a:rPr>
              <a:t>Spolupráce KSÚS a RDK</a:t>
            </a:r>
          </a:p>
        </p:txBody>
      </p:sp>
    </p:spTree>
    <p:extLst>
      <p:ext uri="{BB962C8B-B14F-4D97-AF65-F5344CB8AC3E}">
        <p14:creationId xmlns:p14="http://schemas.microsoft.com/office/powerpoint/2010/main" val="26316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D6418A3B-8E6E-B28C-F04F-E3CD1AC0D908}"/>
              </a:ext>
            </a:extLst>
          </p:cNvPr>
          <p:cNvSpPr txBox="1"/>
          <p:nvPr/>
        </p:nvSpPr>
        <p:spPr>
          <a:xfrm>
            <a:off x="248873" y="467373"/>
            <a:ext cx="11694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133A8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Regionální dotační kancelář, p. o.</a:t>
            </a:r>
            <a:endParaRPr lang="cs-CZ" sz="36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64513F3-D59B-B762-7C72-A27ED5880C82}"/>
              </a:ext>
            </a:extLst>
          </p:cNvPr>
          <p:cNvSpPr txBox="1"/>
          <p:nvPr/>
        </p:nvSpPr>
        <p:spPr>
          <a:xfrm>
            <a:off x="429237" y="1203847"/>
            <a:ext cx="1133352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ROLE RDK: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konzultace při identifikaci dotačních možností 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konzultace při přípravě zadávacích dokumentací pro veřejné zakázky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příprava a zpracování žádosti o dotaci včetně její registrace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řízení projektu v realizační fázi, zpracování žádostí o platby, monitorovacích zpráv, žádostí o změny atd.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řízení projektu ve fázi udržitelnosti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odborná součinnost při veřejnosprávních kontrolách ze strany poskytovatelů dotací, při auditech ministerstva financí i auditech evropské komise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Vše na základě plné moci, kdy RDK v plném rozsahu zastupuje žadatele/příjemce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AB9E87A-74C3-9D0D-C3BA-E775E1974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67373"/>
            <a:ext cx="2603500" cy="4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2987CF38-6C74-4202-AD53-E97C400E0DE0}"/>
              </a:ext>
            </a:extLst>
          </p:cNvPr>
          <p:cNvSpPr txBox="1">
            <a:spLocks/>
          </p:cNvSpPr>
          <p:nvPr/>
        </p:nvSpPr>
        <p:spPr>
          <a:xfrm>
            <a:off x="818989" y="2399827"/>
            <a:ext cx="4694580" cy="3713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>
                <a:solidFill>
                  <a:srgbClr val="0563C1"/>
                </a:solidFill>
              </a:uFill>
              <a:latin typeface="Calibri" panose="020F0502020204030204"/>
              <a:ea typeface="+mj-ea"/>
              <a:cs typeface="+mj-cs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0CE30D5-F60C-4F7D-8BA3-F15487F5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525" y="390367"/>
            <a:ext cx="9206948" cy="11615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cs-CZ" sz="3600" dirty="0"/>
            </a:br>
            <a:r>
              <a:rPr lang="cs-CZ" sz="3600" dirty="0"/>
              <a:t>PROGRAMOVÉ OBDOBÍ 2014 - 2020 </a:t>
            </a:r>
            <a:br>
              <a:rPr lang="cs-CZ" sz="3600" dirty="0"/>
            </a:br>
            <a:endParaRPr lang="cs-CZ" sz="3600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031B5E-4EE2-4359-8AE2-36516B53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Strana </a:t>
            </a:r>
            <a:fld id="{FBB1ACB0-F9FC-4CDF-BF0C-6DFD25E94212}" type="slidenum">
              <a:rPr kumimoji="0" lang="cs-CZ" sz="1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ástupný symbol pro obsah 6">
            <a:extLst>
              <a:ext uri="{FF2B5EF4-FFF2-40B4-BE49-F238E27FC236}">
                <a16:creationId xmlns:a16="http://schemas.microsoft.com/office/drawing/2014/main" id="{8B22C577-5A3E-433F-A722-0F55E8313C2E}"/>
              </a:ext>
            </a:extLst>
          </p:cNvPr>
          <p:cNvSpPr txBox="1">
            <a:spLocks/>
          </p:cNvSpPr>
          <p:nvPr/>
        </p:nvSpPr>
        <p:spPr>
          <a:xfrm>
            <a:off x="10881360" y="6149339"/>
            <a:ext cx="973184" cy="9735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61938" marR="0" lvl="3" indent="-2619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/>
            </a:pPr>
            <a:endParaRPr kumimoji="0" lang="cs-CZ" sz="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563C1"/>
                </a:solidFill>
              </a:uFill>
              <a:latin typeface="Calibri Light" panose="020F0302020204030204"/>
              <a:ea typeface="+mj-ea"/>
              <a:cs typeface="+mj-cs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cs-CZ" sz="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Calibri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89161DC-0106-6308-9B85-54F2FF76B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836" y="1962785"/>
            <a:ext cx="4694327" cy="293243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1D6B7F-0ECD-4135-61FB-4072A779B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67373"/>
            <a:ext cx="2603500" cy="46098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E582E7E-3853-B0D7-010C-7C33C1A02751}"/>
              </a:ext>
            </a:extLst>
          </p:cNvPr>
          <p:cNvSpPr txBox="1"/>
          <p:nvPr/>
        </p:nvSpPr>
        <p:spPr>
          <a:xfrm>
            <a:off x="429237" y="1583620"/>
            <a:ext cx="1133352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ZHODNOCENÍ SPOLUPRÁCE:</a:t>
            </a:r>
          </a:p>
          <a:p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Počátek programového období byl věnován nastavení spolupráce s projektanty tak, aby projekty splňovaly definice rekonstrukce dle IROP 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Zaregistrováno 129 žádostí o dotace na projekty silnic II. a III. tříd v celkové částce 9,5 mld. Kč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podíl EU z této částky činí cca 6,5 mld. Kč / celková alokace IROP byla 32 mld. Kč 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KÚSK + KSÚS byly v tomto programovém období jedni z nejúspěšnějších žadatelů v rámci celé ČR, kdy vyčerpaly cca 20% celorepublikové alokace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V současné době je ještě v realizaci 30 projektů z tohoto programového období / ukončení nutné do 06/2023 (resp. do 12/2023)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2167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2987CF38-6C74-4202-AD53-E97C400E0DE0}"/>
              </a:ext>
            </a:extLst>
          </p:cNvPr>
          <p:cNvSpPr txBox="1">
            <a:spLocks/>
          </p:cNvSpPr>
          <p:nvPr/>
        </p:nvSpPr>
        <p:spPr>
          <a:xfrm>
            <a:off x="818989" y="2399827"/>
            <a:ext cx="4694580" cy="3713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>
                <a:solidFill>
                  <a:srgbClr val="0563C1"/>
                </a:solidFill>
              </a:uFill>
              <a:latin typeface="Calibri" panose="020F0502020204030204"/>
              <a:ea typeface="+mj-ea"/>
              <a:cs typeface="+mj-cs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0CE30D5-F60C-4F7D-8BA3-F15487F5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525" y="390367"/>
            <a:ext cx="9206948" cy="11615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cs-CZ" sz="3600" dirty="0"/>
            </a:br>
            <a:r>
              <a:rPr lang="cs-CZ" sz="3600" dirty="0"/>
              <a:t>PROGRAMOVÉ OBDOBÍ 2021 - 2027 </a:t>
            </a:r>
            <a:br>
              <a:rPr lang="cs-CZ" sz="3600" dirty="0"/>
            </a:br>
            <a:endParaRPr lang="cs-CZ" sz="3600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031B5E-4EE2-4359-8AE2-36516B53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Strana </a:t>
            </a:r>
            <a:fld id="{FBB1ACB0-F9FC-4CDF-BF0C-6DFD25E94212}" type="slidenum">
              <a:rPr kumimoji="0" lang="cs-CZ" sz="1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ástupný symbol pro obsah 6">
            <a:extLst>
              <a:ext uri="{FF2B5EF4-FFF2-40B4-BE49-F238E27FC236}">
                <a16:creationId xmlns:a16="http://schemas.microsoft.com/office/drawing/2014/main" id="{8B22C577-5A3E-433F-A722-0F55E8313C2E}"/>
              </a:ext>
            </a:extLst>
          </p:cNvPr>
          <p:cNvSpPr txBox="1">
            <a:spLocks/>
          </p:cNvSpPr>
          <p:nvPr/>
        </p:nvSpPr>
        <p:spPr>
          <a:xfrm>
            <a:off x="10881360" y="6149339"/>
            <a:ext cx="973184" cy="9735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61938" marR="0" lvl="3" indent="-2619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/>
            </a:pPr>
            <a:endParaRPr kumimoji="0" lang="cs-CZ" sz="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563C1"/>
                </a:solidFill>
              </a:uFill>
              <a:latin typeface="Calibri Light" panose="020F0302020204030204"/>
              <a:ea typeface="+mj-ea"/>
              <a:cs typeface="+mj-cs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cs-CZ" sz="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Calibri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89161DC-0106-6308-9B85-54F2FF76B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836" y="1962785"/>
            <a:ext cx="4694327" cy="293243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1D6B7F-0ECD-4135-61FB-4072A779B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67373"/>
            <a:ext cx="2603500" cy="46098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E582E7E-3853-B0D7-010C-7C33C1A02751}"/>
              </a:ext>
            </a:extLst>
          </p:cNvPr>
          <p:cNvSpPr txBox="1"/>
          <p:nvPr/>
        </p:nvSpPr>
        <p:spPr>
          <a:xfrm>
            <a:off x="429237" y="1583620"/>
            <a:ext cx="1133352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dirty="0"/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IROP již podporuje pouze silnice II. tříd / silnice III. tříd podporovány nejsou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Celková alokace pro celou ČR je pouze 10,2 mld. Kč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Neprobíhá celorepubliková „soutěž“ mezi projekty, každý kraj má přidělenu svou alokaci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Alokace pro projekty Středočeského kraje činí 1 237 244 568,61 Kč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Je možné předkládat pouze projety zařazené do RAP, zde má SČK uvedeno 16 projektů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Změna RAP je možná max. jednou za 6 měsíců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993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2987CF38-6C74-4202-AD53-E97C400E0DE0}"/>
              </a:ext>
            </a:extLst>
          </p:cNvPr>
          <p:cNvSpPr txBox="1">
            <a:spLocks/>
          </p:cNvSpPr>
          <p:nvPr/>
        </p:nvSpPr>
        <p:spPr>
          <a:xfrm>
            <a:off x="818989" y="2399827"/>
            <a:ext cx="4694580" cy="3713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>
                <a:solidFill>
                  <a:srgbClr val="0563C1"/>
                </a:solidFill>
              </a:uFill>
              <a:latin typeface="Calibri" panose="020F0502020204030204"/>
              <a:ea typeface="+mj-ea"/>
              <a:cs typeface="+mj-cs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0CE30D5-F60C-4F7D-8BA3-F15487F5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525" y="390367"/>
            <a:ext cx="9206948" cy="11615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cs-CZ" sz="3600" dirty="0"/>
            </a:br>
            <a:r>
              <a:rPr lang="cs-CZ" sz="3600" dirty="0"/>
              <a:t>AKTUÁLNÍ SITUACE</a:t>
            </a:r>
            <a:br>
              <a:rPr lang="cs-CZ" sz="3600" dirty="0"/>
            </a:br>
            <a:endParaRPr lang="cs-CZ" sz="3600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031B5E-4EE2-4359-8AE2-36516B53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Strana </a:t>
            </a:r>
            <a:fld id="{FBB1ACB0-F9FC-4CDF-BF0C-6DFD25E94212}" type="slidenum">
              <a:rPr kumimoji="0" lang="cs-CZ" sz="1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ástupný symbol pro obsah 6">
            <a:extLst>
              <a:ext uri="{FF2B5EF4-FFF2-40B4-BE49-F238E27FC236}">
                <a16:creationId xmlns:a16="http://schemas.microsoft.com/office/drawing/2014/main" id="{8B22C577-5A3E-433F-A722-0F55E8313C2E}"/>
              </a:ext>
            </a:extLst>
          </p:cNvPr>
          <p:cNvSpPr txBox="1">
            <a:spLocks/>
          </p:cNvSpPr>
          <p:nvPr/>
        </p:nvSpPr>
        <p:spPr>
          <a:xfrm>
            <a:off x="10881360" y="6149339"/>
            <a:ext cx="973184" cy="9735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61938" marR="0" lvl="3" indent="-2619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/>
            </a:pPr>
            <a:endParaRPr kumimoji="0" lang="cs-CZ" sz="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563C1"/>
                </a:solidFill>
              </a:uFill>
              <a:latin typeface="Calibri Light" panose="020F0302020204030204"/>
              <a:ea typeface="+mj-ea"/>
              <a:cs typeface="+mj-cs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cs-CZ" sz="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Calibri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89161DC-0106-6308-9B85-54F2FF76B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836" y="1962785"/>
            <a:ext cx="4694327" cy="293243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1D6B7F-0ECD-4135-61FB-4072A779B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67373"/>
            <a:ext cx="2603500" cy="46098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E582E7E-3853-B0D7-010C-7C33C1A02751}"/>
              </a:ext>
            </a:extLst>
          </p:cNvPr>
          <p:cNvSpPr txBox="1"/>
          <p:nvPr/>
        </p:nvSpPr>
        <p:spPr>
          <a:xfrm>
            <a:off x="429237" y="1583620"/>
            <a:ext cx="1133352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Vždy ke konci programového období narůstá agenda Veřejnosprávních kontrol a Auditů prováděných Auditním orgánem Ministerstva financí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Nejvíce kontrolovanými procesy jsou Veřejné zakázky, účetní operace a publicita. 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Další částí všech těchto kontrol a auditů je kontrola provedených prací přímo na místě realizace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/>
              <a:t>Převážná většina kontrol končí bez nálezů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b="1" dirty="0">
                <a:solidFill>
                  <a:srgbClr val="FF0000"/>
                </a:solidFill>
              </a:rPr>
              <a:t>Dále se s blížícím koncem programového období jeví jako problematická oblast zpracování Změn během výstavby (ZBV) a následné uzavírání dodatků </a:t>
            </a:r>
            <a:r>
              <a:rPr lang="cs-CZ" sz="2000" b="1" dirty="0" err="1">
                <a:solidFill>
                  <a:srgbClr val="FF0000"/>
                </a:solidFill>
              </a:rPr>
              <a:t>SoD</a:t>
            </a:r>
            <a:r>
              <a:rPr lang="cs-CZ" sz="2000" b="1" dirty="0">
                <a:solidFill>
                  <a:srgbClr val="FF0000"/>
                </a:solidFill>
              </a:rPr>
              <a:t>. Tato agenda zabírá běžně několik měsíců od ukončení samotných stavebních prací. Předložení Žádosti o platbu a čerpání finančních prostředků však může být provedeno až následně po schválení ZBV, podpisu dodatku a proplacení fakturace. Zatím je vše řešeno formou Žádosti o změnu, kdy posouváme termín pro předložení závěrečné Žádosti o platbu. Na tento postup však na konci programového období nebude prostor.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2000" dirty="0"/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3826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3996FC-314D-4D26-B7E1-3ECF1E8F0BCA}"/>
              </a:ext>
            </a:extLst>
          </p:cNvPr>
          <p:cNvSpPr txBox="1">
            <a:spLocks/>
          </p:cNvSpPr>
          <p:nvPr/>
        </p:nvSpPr>
        <p:spPr>
          <a:xfrm>
            <a:off x="776765" y="5030139"/>
            <a:ext cx="8334184" cy="15001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Dotazy můžete směřovat na:</a:t>
            </a:r>
          </a:p>
          <a:p>
            <a:r>
              <a:rPr lang="cs-CZ" b="1" dirty="0"/>
              <a:t>E-mail: chytil@rdksc.cz</a:t>
            </a:r>
          </a:p>
          <a:p>
            <a:r>
              <a:rPr lang="cs-CZ" b="1" dirty="0"/>
              <a:t>Tel.: 725 720 710</a:t>
            </a:r>
          </a:p>
        </p:txBody>
      </p:sp>
      <p:pic>
        <p:nvPicPr>
          <p:cNvPr id="4" name="Obrázek" descr="Obrázek">
            <a:extLst>
              <a:ext uri="{FF2B5EF4-FFF2-40B4-BE49-F238E27FC236}">
                <a16:creationId xmlns:a16="http://schemas.microsoft.com/office/drawing/2014/main" id="{59737700-4814-465B-B755-C0EC1393E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07" y="3524109"/>
            <a:ext cx="6585279" cy="120059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8C268369-1D43-4068-A0A7-5E5BCED8FCAD}"/>
              </a:ext>
            </a:extLst>
          </p:cNvPr>
          <p:cNvSpPr txBox="1">
            <a:spLocks/>
          </p:cNvSpPr>
          <p:nvPr/>
        </p:nvSpPr>
        <p:spPr>
          <a:xfrm>
            <a:off x="803260" y="3548806"/>
            <a:ext cx="6346687" cy="49648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3437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221186-90E4-4CFC-AA6A-863C4270E5D2}"/>
              </a:ext>
            </a:extLst>
          </p:cNvPr>
          <p:cNvSpPr txBox="1">
            <a:spLocks/>
          </p:cNvSpPr>
          <p:nvPr/>
        </p:nvSpPr>
        <p:spPr>
          <a:xfrm>
            <a:off x="822517" y="3979939"/>
            <a:ext cx="6346687" cy="73014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Václav Chytil</a:t>
            </a:r>
          </a:p>
        </p:txBody>
      </p:sp>
    </p:spTree>
    <p:extLst>
      <p:ext uri="{BB962C8B-B14F-4D97-AF65-F5344CB8AC3E}">
        <p14:creationId xmlns:p14="http://schemas.microsoft.com/office/powerpoint/2010/main" val="3888981269"/>
      </p:ext>
    </p:extLst>
  </p:cSld>
  <p:clrMapOvr>
    <a:masterClrMapping/>
  </p:clrMapOvr>
</p:sld>
</file>

<file path=ppt/theme/theme1.xml><?xml version="1.0" encoding="utf-8"?>
<a:theme xmlns:a="http://schemas.openxmlformats.org/drawingml/2006/main" name="1_kratky_praporek">
  <a:themeElements>
    <a:clrScheme name="sablona_KUSK_barvy">
      <a:dk1>
        <a:sysClr val="windowText" lastClr="000000"/>
      </a:dk1>
      <a:lt1>
        <a:sysClr val="window" lastClr="FFFFFF"/>
      </a:lt1>
      <a:dk2>
        <a:srgbClr val="AEABAB"/>
      </a:dk2>
      <a:lt2>
        <a:srgbClr val="E7E6E6"/>
      </a:lt2>
      <a:accent1>
        <a:srgbClr val="FF0000"/>
      </a:accent1>
      <a:accent2>
        <a:srgbClr val="2F5496"/>
      </a:accent2>
      <a:accent3>
        <a:srgbClr val="A5A5A5"/>
      </a:accent3>
      <a:accent4>
        <a:srgbClr val="FE9999"/>
      </a:accent4>
      <a:accent5>
        <a:srgbClr val="F2F2F2"/>
      </a:accent5>
      <a:accent6>
        <a:srgbClr val="9FB7E1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ýjezdy_rakovník_03_05_2022" id="{ADCD94E8-9CAE-4854-9865-8FD50D6D4DFB}" vid="{3317936D-6414-4ABC-BB91-9A0A12205FE5}"/>
    </a:ext>
  </a:extLst>
</a:theme>
</file>

<file path=ppt/theme/theme2.xml><?xml version="1.0" encoding="utf-8"?>
<a:theme xmlns:a="http://schemas.openxmlformats.org/drawingml/2006/main" name="3_Vlastní návrh">
  <a:themeElements>
    <a:clrScheme name="sablona_KUSK_barvy">
      <a:dk1>
        <a:sysClr val="windowText" lastClr="000000"/>
      </a:dk1>
      <a:lt1>
        <a:sysClr val="window" lastClr="FFFFFF"/>
      </a:lt1>
      <a:dk2>
        <a:srgbClr val="AEABAB"/>
      </a:dk2>
      <a:lt2>
        <a:srgbClr val="E7E6E6"/>
      </a:lt2>
      <a:accent1>
        <a:srgbClr val="FF0000"/>
      </a:accent1>
      <a:accent2>
        <a:srgbClr val="2F5496"/>
      </a:accent2>
      <a:accent3>
        <a:srgbClr val="A5A5A5"/>
      </a:accent3>
      <a:accent4>
        <a:srgbClr val="FE9999"/>
      </a:accent4>
      <a:accent5>
        <a:srgbClr val="F2F2F2"/>
      </a:accent5>
      <a:accent6>
        <a:srgbClr val="9FB7E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ýjezdy_rakovník_03_05_2022" id="{ADCD94E8-9CAE-4854-9865-8FD50D6D4DFB}" vid="{45B90CB6-AE81-4A6E-B0B5-444FCCEC3FC0}"/>
    </a:ext>
  </a:extLst>
</a:theme>
</file>

<file path=ppt/theme/theme3.xml><?xml version="1.0" encoding="utf-8"?>
<a:theme xmlns:a="http://schemas.openxmlformats.org/drawingml/2006/main" name="1_oddělovaci stra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ýjezdy_rakovník_03_05_2022" id="{ADCD94E8-9CAE-4854-9865-8FD50D6D4DFB}" vid="{4DC62A32-B3B9-41C2-BCF6-C9AFD85018A4}"/>
    </a:ext>
  </a:extLst>
</a:theme>
</file>

<file path=ppt/theme/theme4.xml><?xml version="1.0" encoding="utf-8"?>
<a:theme xmlns:a="http://schemas.openxmlformats.org/drawingml/2006/main" name="rozdelovnik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ýjezdy_rakovník_03_05_2022" id="{ADCD94E8-9CAE-4854-9865-8FD50D6D4DFB}" vid="{04A81A2A-9C3E-40EF-948C-37D8F02B2396}"/>
    </a:ext>
  </a:extLst>
</a:theme>
</file>

<file path=ppt/theme/theme5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ýjezdy_rakovník_03_05_2022" id="{ADCD94E8-9CAE-4854-9865-8FD50D6D4DFB}" vid="{395D6CB7-10FA-406A-BDB8-8312B49A6671}"/>
    </a:ext>
  </a:extLst>
</a:theme>
</file>

<file path=ppt/theme/theme6.xml><?xml version="1.0" encoding="utf-8"?>
<a:theme xmlns:a="http://schemas.openxmlformats.org/drawingml/2006/main" name="KNIHOVNA_objektů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ýjezdy_rakovník_03_05_2022" id="{ADCD94E8-9CAE-4854-9865-8FD50D6D4DFB}" vid="{E61C4DB1-F9A2-4059-AA4A-B81E4FC1F8DB}"/>
    </a:ext>
  </a:extLst>
</a:theme>
</file>

<file path=ppt/theme/theme7.xml><?xml version="1.0" encoding="utf-8"?>
<a:theme xmlns:a="http://schemas.openxmlformats.org/drawingml/2006/main" name="1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ýjezdy_rakovník_03_05_2022" id="{ADCD94E8-9CAE-4854-9865-8FD50D6D4DFB}" vid="{E9DB33EF-515B-44CE-A535-D7D56845DDAB}"/>
    </a:ext>
  </a:extLst>
</a:theme>
</file>

<file path=ppt/theme/theme8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Mustr PP</Template>
  <TotalTime>590</TotalTime>
  <Words>477</Words>
  <Application>Microsoft Office PowerPoint</Application>
  <PresentationFormat>Širokoúhlá obrazovka</PresentationFormat>
  <Paragraphs>64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1_kratky_praporek</vt:lpstr>
      <vt:lpstr>3_Vlastní návrh</vt:lpstr>
      <vt:lpstr>1_oddělovaci strana</vt:lpstr>
      <vt:lpstr>rozdelovnik1</vt:lpstr>
      <vt:lpstr>Vlastní návrh</vt:lpstr>
      <vt:lpstr>KNIHOVNA_objektů</vt:lpstr>
      <vt:lpstr>1_Vlastní návrh</vt:lpstr>
      <vt:lpstr>Prezentace aplikace PowerPoint</vt:lpstr>
      <vt:lpstr>Prezentace aplikace PowerPoint</vt:lpstr>
      <vt:lpstr> PROGRAMOVÉ OBDOBÍ 2014 - 2020  </vt:lpstr>
      <vt:lpstr> PROGRAMOVÉ OBDOBÍ 2021 - 2027  </vt:lpstr>
      <vt:lpstr> AKTUÁLNÍ SITUACE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Holek Josef</dc:creator>
  <cp:lastModifiedBy>Michal Kýzl</cp:lastModifiedBy>
  <cp:revision>9</cp:revision>
  <cp:lastPrinted>2022-05-16T10:01:33Z</cp:lastPrinted>
  <dcterms:created xsi:type="dcterms:W3CDTF">2022-05-09T11:39:11Z</dcterms:created>
  <dcterms:modified xsi:type="dcterms:W3CDTF">2022-11-03T08:46:45Z</dcterms:modified>
</cp:coreProperties>
</file>